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8" r:id="rId1"/>
  </p:sldMasterIdLst>
  <p:notesMasterIdLst>
    <p:notesMasterId r:id="rId46"/>
  </p:notesMasterIdLst>
  <p:sldIdLst>
    <p:sldId id="256" r:id="rId2"/>
    <p:sldId id="257" r:id="rId3"/>
    <p:sldId id="295" r:id="rId4"/>
    <p:sldId id="268" r:id="rId5"/>
    <p:sldId id="296" r:id="rId6"/>
    <p:sldId id="298" r:id="rId7"/>
    <p:sldId id="297" r:id="rId8"/>
    <p:sldId id="276" r:id="rId9"/>
    <p:sldId id="278" r:id="rId10"/>
    <p:sldId id="299" r:id="rId11"/>
    <p:sldId id="279" r:id="rId12"/>
    <p:sldId id="301" r:id="rId13"/>
    <p:sldId id="302" r:id="rId14"/>
    <p:sldId id="280" r:id="rId15"/>
    <p:sldId id="281" r:id="rId16"/>
    <p:sldId id="282" r:id="rId17"/>
    <p:sldId id="283" r:id="rId18"/>
    <p:sldId id="293" r:id="rId19"/>
    <p:sldId id="284" r:id="rId20"/>
    <p:sldId id="269" r:id="rId21"/>
    <p:sldId id="263" r:id="rId22"/>
    <p:sldId id="303" r:id="rId23"/>
    <p:sldId id="304" r:id="rId24"/>
    <p:sldId id="258" r:id="rId25"/>
    <p:sldId id="264" r:id="rId26"/>
    <p:sldId id="270" r:id="rId27"/>
    <p:sldId id="265" r:id="rId28"/>
    <p:sldId id="271" r:id="rId29"/>
    <p:sldId id="266" r:id="rId30"/>
    <p:sldId id="259" r:id="rId31"/>
    <p:sldId id="267" r:id="rId32"/>
    <p:sldId id="277" r:id="rId33"/>
    <p:sldId id="305" r:id="rId34"/>
    <p:sldId id="306" r:id="rId35"/>
    <p:sldId id="260" r:id="rId36"/>
    <p:sldId id="307" r:id="rId37"/>
    <p:sldId id="273" r:id="rId38"/>
    <p:sldId id="275" r:id="rId39"/>
    <p:sldId id="308" r:id="rId40"/>
    <p:sldId id="285" r:id="rId41"/>
    <p:sldId id="286" r:id="rId42"/>
    <p:sldId id="294" r:id="rId43"/>
    <p:sldId id="290" r:id="rId44"/>
    <p:sldId id="291"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ridula Sahay, Integra-PDY, IN" initials="MSII" lastIdx="7" clrIdx="0">
    <p:extLst>
      <p:ext uri="{19B8F6BF-5375-455C-9EA6-DF929625EA0E}">
        <p15:presenceInfo xmlns:p15="http://schemas.microsoft.com/office/powerpoint/2012/main" userId="Mridula Sahay, Integra-PDY, IN" providerId="None"/>
      </p:ext>
    </p:extLst>
  </p:cmAuthor>
  <p:cmAuthor id="2" name="Paromita Chakraborty, Integra-PDY, IN" initials="PCII" lastIdx="7" clrIdx="1">
    <p:extLst>
      <p:ext uri="{19B8F6BF-5375-455C-9EA6-DF929625EA0E}">
        <p15:presenceInfo xmlns:p15="http://schemas.microsoft.com/office/powerpoint/2012/main" userId="S-1-5-21-1408920735-363312195-2789242753-4728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5" autoAdjust="0"/>
    <p:restoredTop sz="82330" autoAdjust="0"/>
  </p:normalViewPr>
  <p:slideViewPr>
    <p:cSldViewPr>
      <p:cViewPr varScale="1">
        <p:scale>
          <a:sx n="56" d="100"/>
          <a:sy n="56" d="100"/>
        </p:scale>
        <p:origin x="1564" y="60"/>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40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422B10-FE80-4935-B9C9-55F2DE02CE53}" type="datetimeFigureOut">
              <a:rPr lang="en-US" smtClean="0"/>
              <a:t>6/15/2020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974C31-EB4A-4B21-8134-CB5741A1DC5F}" type="slidenum">
              <a:rPr lang="en-US" smtClean="0"/>
              <a:t>‹#›</a:t>
            </a:fld>
            <a:endParaRPr lang="en-US" dirty="0"/>
          </a:p>
        </p:txBody>
      </p:sp>
    </p:spTree>
    <p:extLst>
      <p:ext uri="{BB962C8B-B14F-4D97-AF65-F5344CB8AC3E}">
        <p14:creationId xmlns:p14="http://schemas.microsoft.com/office/powerpoint/2010/main" val="2113143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974C31-EB4A-4B21-8134-CB5741A1DC5F}" type="slidenum">
              <a:rPr lang="en-US" smtClean="0"/>
              <a:t>1</a:t>
            </a:fld>
            <a:endParaRPr lang="en-US" dirty="0"/>
          </a:p>
        </p:txBody>
      </p:sp>
    </p:spTree>
    <p:extLst>
      <p:ext uri="{BB962C8B-B14F-4D97-AF65-F5344CB8AC3E}">
        <p14:creationId xmlns:p14="http://schemas.microsoft.com/office/powerpoint/2010/main" val="1466072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endParaRPr lang="en-US" sz="1200" u="sng" kern="1200" dirty="0" smtClean="0">
              <a:solidFill>
                <a:schemeClr val="tx1"/>
              </a:solidFill>
              <a:effectLst/>
              <a:latin typeface="+mn-lt"/>
              <a:ea typeface="+mn-ea"/>
              <a:cs typeface="+mn-cs"/>
            </a:endParaRPr>
          </a:p>
          <a:p>
            <a:pPr hangingPunct="0"/>
            <a:r>
              <a:rPr lang="en-US" sz="1200" u="sng" kern="1200" dirty="0" smtClean="0">
                <a:solidFill>
                  <a:schemeClr val="tx1"/>
                </a:solidFill>
                <a:effectLst/>
                <a:latin typeface="+mn-lt"/>
                <a:ea typeface="+mn-ea"/>
                <a:cs typeface="+mn-cs"/>
              </a:rPr>
              <a:t>Performance excellence byproduct of living life: </a:t>
            </a:r>
            <a:r>
              <a:rPr lang="en-US" sz="1200" kern="1200" dirty="0" smtClean="0">
                <a:solidFill>
                  <a:schemeClr val="tx1"/>
                </a:solidFill>
                <a:effectLst/>
                <a:latin typeface="+mn-lt"/>
                <a:ea typeface="+mn-ea"/>
                <a:cs typeface="+mn-cs"/>
              </a:rPr>
              <a:t>Living</a:t>
            </a:r>
            <a:r>
              <a:rPr lang="en-US" sz="1200" kern="1200" baseline="0" dirty="0" smtClean="0">
                <a:solidFill>
                  <a:schemeClr val="tx1"/>
                </a:solidFill>
                <a:effectLst/>
                <a:latin typeface="+mn-lt"/>
                <a:ea typeface="+mn-ea"/>
                <a:cs typeface="+mn-cs"/>
              </a:rPr>
              <a:t> life in a way that </a:t>
            </a:r>
            <a:r>
              <a:rPr lang="en-US" sz="1200" kern="1200" dirty="0" smtClean="0">
                <a:solidFill>
                  <a:schemeClr val="tx1"/>
                </a:solidFill>
                <a:effectLst/>
                <a:latin typeface="+mn-lt"/>
                <a:ea typeface="+mn-ea"/>
                <a:cs typeface="+mn-cs"/>
              </a:rPr>
              <a:t>people are fully engaged in what they do.</a:t>
            </a:r>
          </a:p>
          <a:p>
            <a:pPr hangingPunct="0"/>
            <a:endParaRPr lang="en-US" sz="1200" kern="1200" dirty="0" smtClean="0">
              <a:solidFill>
                <a:schemeClr val="tx1"/>
              </a:solidFill>
              <a:effectLst/>
              <a:latin typeface="+mn-lt"/>
              <a:ea typeface="+mn-ea"/>
              <a:cs typeface="+mn-cs"/>
            </a:endParaRPr>
          </a:p>
          <a:p>
            <a:pPr hangingPunct="0"/>
            <a:r>
              <a:rPr lang="en-US" sz="1200" u="sng" kern="1200" dirty="0" smtClean="0">
                <a:solidFill>
                  <a:schemeClr val="tx1"/>
                </a:solidFill>
                <a:effectLst/>
                <a:latin typeface="+mn-lt"/>
                <a:ea typeface="+mn-ea"/>
                <a:cs typeface="+mn-cs"/>
              </a:rPr>
              <a:t>Four stages</a:t>
            </a:r>
            <a:r>
              <a:rPr lang="en-US" sz="1200" u="sng" kern="1200" baseline="0" dirty="0" smtClean="0">
                <a:solidFill>
                  <a:schemeClr val="tx1"/>
                </a:solidFill>
                <a:effectLst/>
                <a:latin typeface="+mn-lt"/>
                <a:ea typeface="+mn-ea"/>
                <a:cs typeface="+mn-cs"/>
              </a:rPr>
              <a:t> of R</a:t>
            </a:r>
            <a:r>
              <a:rPr lang="en-US" sz="1200" u="sng" kern="1200" dirty="0" smtClean="0">
                <a:solidFill>
                  <a:schemeClr val="tx1"/>
                </a:solidFill>
                <a:effectLst/>
                <a:latin typeface="+mn-lt"/>
                <a:ea typeface="+mn-ea"/>
                <a:cs typeface="+mn-cs"/>
              </a:rPr>
              <a:t>esonance Performance Model:</a:t>
            </a:r>
            <a:r>
              <a:rPr lang="en-US" sz="1200" kern="1200" dirty="0" smtClean="0">
                <a:solidFill>
                  <a:schemeClr val="tx1"/>
                </a:solidFill>
                <a:effectLst/>
                <a:latin typeface="+mn-lt"/>
                <a:ea typeface="+mn-ea"/>
                <a:cs typeface="+mn-cs"/>
              </a:rPr>
              <a:t>  </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Dream</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or the feelings a person experiences when engaged in an activity. </a:t>
            </a:r>
          </a:p>
          <a:p>
            <a:pPr marL="171450" lvl="0" indent="-171450" hangingPunct="0">
              <a:buFont typeface="Arial" panose="020B0604020202020204" pitchFamily="34" charset="0"/>
              <a:buChar char="•"/>
            </a:pPr>
            <a:r>
              <a:rPr lang="en-US" sz="1200" kern="1200" dirty="0" smtClean="0">
                <a:solidFill>
                  <a:schemeClr val="tx1"/>
                </a:solidFill>
                <a:effectLst/>
                <a:latin typeface="+mn-lt"/>
                <a:ea typeface="+mn-ea"/>
                <a:cs typeface="+mn-cs"/>
              </a:rPr>
              <a:t>Preparation along with consistent engaged practice. </a:t>
            </a:r>
          </a:p>
          <a:p>
            <a:pPr marL="171450" lvl="0" indent="-171450" hangingPunct="0">
              <a:buFont typeface="Arial" panose="020B0604020202020204" pitchFamily="34" charset="0"/>
              <a:buChar char="•"/>
            </a:pPr>
            <a:r>
              <a:rPr lang="en-US" sz="1200" kern="1200" dirty="0" smtClean="0">
                <a:solidFill>
                  <a:schemeClr val="tx1"/>
                </a:solidFill>
                <a:effectLst/>
                <a:latin typeface="+mn-lt"/>
                <a:ea typeface="+mn-ea"/>
                <a:cs typeface="+mn-cs"/>
              </a:rPr>
              <a:t>Obstacles that people encounter inevitably.</a:t>
            </a:r>
          </a:p>
          <a:p>
            <a:pPr marL="171450" lvl="0" indent="-171450" hangingPunct="0">
              <a:buFont typeface="Arial" panose="020B0604020202020204" pitchFamily="34" charset="0"/>
              <a:buChar char="•"/>
            </a:pPr>
            <a:r>
              <a:rPr lang="en-US" sz="1200" kern="1200" dirty="0" smtClean="0">
                <a:solidFill>
                  <a:schemeClr val="tx1"/>
                </a:solidFill>
                <a:effectLst/>
                <a:latin typeface="+mn-lt"/>
                <a:ea typeface="+mn-ea"/>
                <a:cs typeface="+mn-cs"/>
              </a:rPr>
              <a:t>Revisit dream or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reconnect with feelings that sparked dream. This reconnection with original feelings allows a</a:t>
            </a:r>
            <a:r>
              <a:rPr lang="en-US" sz="1200" kern="1200" baseline="0" dirty="0" smtClean="0">
                <a:solidFill>
                  <a:schemeClr val="tx1"/>
                </a:solidFill>
                <a:effectLst/>
                <a:latin typeface="+mn-lt"/>
                <a:ea typeface="+mn-ea"/>
                <a:cs typeface="+mn-cs"/>
              </a:rPr>
              <a:t> person to </a:t>
            </a:r>
            <a:r>
              <a:rPr lang="en-US" sz="1200" kern="1200" dirty="0" smtClean="0">
                <a:solidFill>
                  <a:schemeClr val="tx1"/>
                </a:solidFill>
                <a:effectLst/>
                <a:latin typeface="+mn-lt"/>
                <a:ea typeface="+mn-ea"/>
                <a:cs typeface="+mn-cs"/>
              </a:rPr>
              <a:t>embrace the obstacles, avoid the trap of trying harder and enjoying it less, and thereby move forward.</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10</a:t>
            </a:fld>
            <a:endParaRPr lang="en-US" dirty="0"/>
          </a:p>
        </p:txBody>
      </p:sp>
    </p:spTree>
    <p:extLst>
      <p:ext uri="{BB962C8B-B14F-4D97-AF65-F5344CB8AC3E}">
        <p14:creationId xmlns:p14="http://schemas.microsoft.com/office/powerpoint/2010/main" val="1993214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US" sz="1200" u="sng" kern="1200" dirty="0" smtClean="0">
                <a:solidFill>
                  <a:schemeClr val="tx1"/>
                </a:solidFill>
                <a:effectLst/>
                <a:latin typeface="+mn-lt"/>
                <a:ea typeface="+mn-ea"/>
                <a:cs typeface="+mn-cs"/>
              </a:rPr>
              <a:t>Harmonious passion</a:t>
            </a:r>
            <a:r>
              <a:rPr lang="en-US" sz="1200" kern="1200" dirty="0" smtClean="0">
                <a:solidFill>
                  <a:schemeClr val="tx1"/>
                </a:solidFill>
                <a:effectLst/>
                <a:latin typeface="+mn-lt"/>
                <a:ea typeface="+mn-ea"/>
                <a:cs typeface="+mn-cs"/>
              </a:rPr>
              <a:t>: Result of autonomous motivation, is freely chosen, “fits” identity, and is engaged in joyously and effortlessly.</a:t>
            </a:r>
          </a:p>
          <a:p>
            <a:pPr hangingPunct="0"/>
            <a:r>
              <a:rPr lang="en-US" sz="1200" kern="1200" dirty="0" smtClean="0">
                <a:solidFill>
                  <a:schemeClr val="tx1"/>
                </a:solidFill>
                <a:effectLst/>
                <a:latin typeface="+mn-lt"/>
                <a:ea typeface="+mn-ea"/>
                <a:cs typeface="+mn-cs"/>
              </a:rPr>
              <a:t> </a:t>
            </a:r>
          </a:p>
          <a:p>
            <a:pPr lvl="0" hangingPunct="0"/>
            <a:r>
              <a:rPr lang="en-US" sz="1200" u="sng" kern="1200" dirty="0" smtClean="0">
                <a:solidFill>
                  <a:schemeClr val="tx1"/>
                </a:solidFill>
                <a:effectLst/>
                <a:latin typeface="+mn-lt"/>
                <a:ea typeface="+mn-ea"/>
                <a:cs typeface="+mn-cs"/>
              </a:rPr>
              <a:t>Obsessive passion:</a:t>
            </a:r>
            <a:r>
              <a:rPr lang="en-US" sz="1200" kern="1200" dirty="0" smtClean="0">
                <a:solidFill>
                  <a:schemeClr val="tx1"/>
                </a:solidFill>
                <a:effectLst/>
                <a:latin typeface="+mn-lt"/>
                <a:ea typeface="+mn-ea"/>
                <a:cs typeface="+mn-cs"/>
              </a:rPr>
              <a:t> Results from feelings of being controlled, often involves rigid persistence, and may create conflicts within one’s identity and life, as well as feelings of anxiety and even shame. Examples: Gambling, Internet preoccupations</a:t>
            </a:r>
          </a:p>
          <a:p>
            <a:pPr hangingPunct="0"/>
            <a:endParaRPr lang="en-US" sz="1200" kern="1200" dirty="0" smtClean="0">
              <a:solidFill>
                <a:schemeClr val="tx1"/>
              </a:solidFill>
              <a:effectLst/>
              <a:latin typeface="+mn-lt"/>
              <a:ea typeface="+mn-ea"/>
              <a:cs typeface="+mn-cs"/>
            </a:endParaRPr>
          </a:p>
          <a:p>
            <a:pPr lvl="0" hangingPunct="0"/>
            <a:r>
              <a:rPr lang="en-US" dirty="0" smtClean="0"/>
              <a:t>Harmonious passion has positive effects on health and well-being,</a:t>
            </a:r>
            <a:r>
              <a:rPr lang="en-US" baseline="0" dirty="0" smtClean="0"/>
              <a:t> while o</a:t>
            </a:r>
            <a:r>
              <a:rPr lang="en-US" dirty="0" smtClean="0"/>
              <a:t>bsessive passion is related to diminished health.</a:t>
            </a:r>
            <a:r>
              <a:rPr lang="en-US" baseline="0" dirty="0" smtClean="0"/>
              <a:t> </a:t>
            </a:r>
            <a:r>
              <a:rPr lang="en-US" sz="1200" b="0" i="0" u="none" kern="1200" baseline="0" dirty="0" smtClean="0">
                <a:solidFill>
                  <a:schemeClr val="tx1"/>
                </a:solidFill>
                <a:effectLst/>
                <a:latin typeface="+mn-lt"/>
                <a:ea typeface="+mn-ea"/>
                <a:cs typeface="+mn-cs"/>
              </a:rPr>
              <a:t>Example: </a:t>
            </a:r>
            <a:r>
              <a:rPr lang="en-US" sz="1200" i="0" u="none" kern="1200" baseline="0" dirty="0" smtClean="0">
                <a:solidFill>
                  <a:schemeClr val="tx1"/>
                </a:solidFill>
                <a:effectLst/>
                <a:latin typeface="+mn-lt"/>
                <a:ea typeface="+mn-ea"/>
                <a:cs typeface="+mn-cs"/>
              </a:rPr>
              <a:t>Risk of burnout especially among older persons</a:t>
            </a:r>
            <a:endParaRPr lang="en-US" sz="1200" i="0" u="none" kern="1200" dirty="0" smtClean="0">
              <a:solidFill>
                <a:schemeClr val="tx1"/>
              </a:solidFill>
              <a:effectLst/>
              <a:latin typeface="+mn-lt"/>
              <a:ea typeface="+mn-ea"/>
              <a:cs typeface="+mn-cs"/>
            </a:endParaRPr>
          </a:p>
          <a:p>
            <a:pPr hangingPunct="0"/>
            <a:r>
              <a:rPr lang="en-US" sz="1200" kern="1200" dirty="0" smtClean="0">
                <a:solidFill>
                  <a:schemeClr val="tx1"/>
                </a:solidFill>
                <a:effectLst/>
                <a:latin typeface="+mn-lt"/>
                <a:ea typeface="+mn-ea"/>
                <a:cs typeface="+mn-cs"/>
              </a:rPr>
              <a:t> </a:t>
            </a:r>
          </a:p>
          <a:p>
            <a:pPr marL="0" marR="0" lvl="0" indent="0" algn="l" defTabSz="914400" rtl="0" eaLnBrk="1" fontAlgn="auto" latinLnBrk="0" hangingPunct="0">
              <a:lnSpc>
                <a:spcPct val="100000"/>
              </a:lnSpc>
              <a:spcBef>
                <a:spcPts val="0"/>
              </a:spcBef>
              <a:spcAft>
                <a:spcPts val="0"/>
              </a:spcAft>
              <a:buClrTx/>
              <a:buSzTx/>
              <a:buFontTx/>
              <a:buNone/>
              <a:tabLst/>
              <a:defRPr/>
            </a:pPr>
            <a:r>
              <a:rPr lang="en-US" u="sng" dirty="0" smtClean="0"/>
              <a:t>Hedonic and eudemonic well-being:</a:t>
            </a:r>
            <a:r>
              <a:rPr lang="en-US" u="none" dirty="0" smtClean="0"/>
              <a:t> </a:t>
            </a:r>
            <a:r>
              <a:rPr lang="en-US" sz="1200" kern="1200" dirty="0" smtClean="0">
                <a:solidFill>
                  <a:schemeClr val="tx1"/>
                </a:solidFill>
                <a:effectLst/>
                <a:latin typeface="+mn-lt"/>
                <a:ea typeface="+mn-ea"/>
                <a:cs typeface="+mn-cs"/>
              </a:rPr>
              <a:t>Harmonious passion may also play a role in both hedonic and eudemonic well-being. Harmonious</a:t>
            </a:r>
            <a:r>
              <a:rPr lang="en-US" sz="1200" kern="1200" baseline="0" dirty="0" smtClean="0">
                <a:solidFill>
                  <a:schemeClr val="tx1"/>
                </a:solidFill>
                <a:effectLst/>
                <a:latin typeface="+mn-lt"/>
                <a:ea typeface="+mn-ea"/>
                <a:cs typeface="+mn-cs"/>
              </a:rPr>
              <a:t> passion for an </a:t>
            </a:r>
            <a:r>
              <a:rPr lang="en-US" sz="1200" kern="1200" dirty="0" smtClean="0">
                <a:solidFill>
                  <a:schemeClr val="tx1"/>
                </a:solidFill>
                <a:effectLst/>
                <a:latin typeface="+mn-lt"/>
                <a:ea typeface="+mn-ea"/>
                <a:cs typeface="+mn-cs"/>
              </a:rPr>
              <a:t>activity can trigger positive emotions that in turn help nurture meaning and personal growth. </a:t>
            </a:r>
          </a:p>
          <a:p>
            <a:pPr marL="0" marR="0" lvl="0" indent="0" algn="l" defTabSz="914400" rtl="0" eaLnBrk="1" fontAlgn="auto" latinLnBrk="0" hangingPunct="0">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hangingPunct="0"/>
            <a:r>
              <a:rPr lang="en-US" sz="1200" kern="1200" dirty="0" smtClean="0">
                <a:solidFill>
                  <a:schemeClr val="tx1"/>
                </a:solidFill>
                <a:effectLst/>
                <a:latin typeface="+mn-lt"/>
                <a:ea typeface="+mn-ea"/>
                <a:cs typeface="+mn-cs"/>
              </a:rPr>
              <a:t> </a:t>
            </a:r>
          </a:p>
          <a:p>
            <a:pPr lvl="0" hangingPunct="0"/>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11</a:t>
            </a:fld>
            <a:endParaRPr lang="en-US" dirty="0"/>
          </a:p>
        </p:txBody>
      </p:sp>
    </p:spTree>
    <p:extLst>
      <p:ext uri="{BB962C8B-B14F-4D97-AF65-F5344CB8AC3E}">
        <p14:creationId xmlns:p14="http://schemas.microsoft.com/office/powerpoint/2010/main" val="4225665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US" sz="1200" u="sng" kern="1200" dirty="0" smtClean="0">
                <a:solidFill>
                  <a:schemeClr val="tx1"/>
                </a:solidFill>
                <a:effectLst/>
                <a:latin typeface="+mn-lt"/>
                <a:ea typeface="+mn-ea"/>
                <a:cs typeface="+mn-cs"/>
              </a:rPr>
              <a:t>Harmonious passion</a:t>
            </a:r>
            <a:r>
              <a:rPr lang="en-US" sz="1200" kern="1200" dirty="0" smtClean="0">
                <a:solidFill>
                  <a:schemeClr val="tx1"/>
                </a:solidFill>
                <a:effectLst/>
                <a:latin typeface="+mn-lt"/>
                <a:ea typeface="+mn-ea"/>
                <a:cs typeface="+mn-cs"/>
              </a:rPr>
              <a:t>: Result of autonomous motivation, is freely chosen, “fits” identity, and is engaged in joyously and effortlessly.</a:t>
            </a:r>
          </a:p>
          <a:p>
            <a:pPr hangingPunct="0"/>
            <a:r>
              <a:rPr lang="en-US" sz="1200" kern="1200" dirty="0" smtClean="0">
                <a:solidFill>
                  <a:schemeClr val="tx1"/>
                </a:solidFill>
                <a:effectLst/>
                <a:latin typeface="+mn-lt"/>
                <a:ea typeface="+mn-ea"/>
                <a:cs typeface="+mn-cs"/>
              </a:rPr>
              <a:t> </a:t>
            </a:r>
          </a:p>
          <a:p>
            <a:pPr lvl="0" hangingPunct="0"/>
            <a:r>
              <a:rPr lang="en-US" sz="1200" u="sng" kern="1200" dirty="0" smtClean="0">
                <a:solidFill>
                  <a:schemeClr val="tx1"/>
                </a:solidFill>
                <a:effectLst/>
                <a:latin typeface="+mn-lt"/>
                <a:ea typeface="+mn-ea"/>
                <a:cs typeface="+mn-cs"/>
              </a:rPr>
              <a:t>Obsessive passion:</a:t>
            </a:r>
            <a:r>
              <a:rPr lang="en-US" sz="1200" kern="1200" dirty="0" smtClean="0">
                <a:solidFill>
                  <a:schemeClr val="tx1"/>
                </a:solidFill>
                <a:effectLst/>
                <a:latin typeface="+mn-lt"/>
                <a:ea typeface="+mn-ea"/>
                <a:cs typeface="+mn-cs"/>
              </a:rPr>
              <a:t> Results from feelings of being controlled, often involves rigid persistence, and may create conflicts within one’s identity and life, as well as feelings of anxiety and even shame. Examples: Gambling, Internet preoccupations</a:t>
            </a:r>
          </a:p>
          <a:p>
            <a:pPr hangingPunct="0"/>
            <a:endParaRPr lang="en-US" sz="1200" kern="1200" dirty="0" smtClean="0">
              <a:solidFill>
                <a:schemeClr val="tx1"/>
              </a:solidFill>
              <a:effectLst/>
              <a:latin typeface="+mn-lt"/>
              <a:ea typeface="+mn-ea"/>
              <a:cs typeface="+mn-cs"/>
            </a:endParaRPr>
          </a:p>
          <a:p>
            <a:pPr lvl="0" hangingPunct="0"/>
            <a:r>
              <a:rPr lang="en-US" dirty="0" smtClean="0"/>
              <a:t>Harmonious passion has positive effects on health and well-being,</a:t>
            </a:r>
            <a:r>
              <a:rPr lang="en-US" baseline="0" dirty="0" smtClean="0"/>
              <a:t> while o</a:t>
            </a:r>
            <a:r>
              <a:rPr lang="en-US" dirty="0" smtClean="0"/>
              <a:t>bsessive passion is related to diminished health.</a:t>
            </a:r>
            <a:r>
              <a:rPr lang="en-US" baseline="0" dirty="0" smtClean="0"/>
              <a:t> </a:t>
            </a:r>
            <a:r>
              <a:rPr lang="en-US" sz="1200" b="0" i="0" u="none" kern="1200" baseline="0" dirty="0" smtClean="0">
                <a:solidFill>
                  <a:schemeClr val="tx1"/>
                </a:solidFill>
                <a:effectLst/>
                <a:latin typeface="+mn-lt"/>
                <a:ea typeface="+mn-ea"/>
                <a:cs typeface="+mn-cs"/>
              </a:rPr>
              <a:t>Example: </a:t>
            </a:r>
            <a:r>
              <a:rPr lang="en-US" sz="1200" i="0" u="none" kern="1200" baseline="0" dirty="0" smtClean="0">
                <a:solidFill>
                  <a:schemeClr val="tx1"/>
                </a:solidFill>
                <a:effectLst/>
                <a:latin typeface="+mn-lt"/>
                <a:ea typeface="+mn-ea"/>
                <a:cs typeface="+mn-cs"/>
              </a:rPr>
              <a:t>Risk of burnout especially among older persons</a:t>
            </a:r>
            <a:endParaRPr lang="en-US" sz="1200" i="0" u="none" kern="1200" dirty="0" smtClean="0">
              <a:solidFill>
                <a:schemeClr val="tx1"/>
              </a:solidFill>
              <a:effectLst/>
              <a:latin typeface="+mn-lt"/>
              <a:ea typeface="+mn-ea"/>
              <a:cs typeface="+mn-cs"/>
            </a:endParaRPr>
          </a:p>
          <a:p>
            <a:pPr hangingPunct="0"/>
            <a:r>
              <a:rPr lang="en-US" sz="1200" kern="1200" dirty="0" smtClean="0">
                <a:solidFill>
                  <a:schemeClr val="tx1"/>
                </a:solidFill>
                <a:effectLst/>
                <a:latin typeface="+mn-lt"/>
                <a:ea typeface="+mn-ea"/>
                <a:cs typeface="+mn-cs"/>
              </a:rPr>
              <a:t> </a:t>
            </a:r>
          </a:p>
          <a:p>
            <a:pPr marL="0" marR="0" lvl="0" indent="0" algn="l" defTabSz="914400" rtl="0" eaLnBrk="1" fontAlgn="auto" latinLnBrk="0" hangingPunct="0">
              <a:lnSpc>
                <a:spcPct val="100000"/>
              </a:lnSpc>
              <a:spcBef>
                <a:spcPts val="0"/>
              </a:spcBef>
              <a:spcAft>
                <a:spcPts val="0"/>
              </a:spcAft>
              <a:buClrTx/>
              <a:buSzTx/>
              <a:buFontTx/>
              <a:buNone/>
              <a:tabLst/>
              <a:defRPr/>
            </a:pPr>
            <a:r>
              <a:rPr lang="en-US" u="sng" dirty="0" smtClean="0"/>
              <a:t>Hedonic and eudemonic well-being:</a:t>
            </a:r>
            <a:r>
              <a:rPr lang="en-US" u="none" dirty="0" smtClean="0"/>
              <a:t> </a:t>
            </a:r>
            <a:r>
              <a:rPr lang="en-US" sz="1200" kern="1200" dirty="0" smtClean="0">
                <a:solidFill>
                  <a:schemeClr val="tx1"/>
                </a:solidFill>
                <a:effectLst/>
                <a:latin typeface="+mn-lt"/>
                <a:ea typeface="+mn-ea"/>
                <a:cs typeface="+mn-cs"/>
              </a:rPr>
              <a:t>Harmonious passion may also play a role in both hedonic and eudemonic well-being. Harmonious</a:t>
            </a:r>
            <a:r>
              <a:rPr lang="en-US" sz="1200" kern="1200" baseline="0" dirty="0" smtClean="0">
                <a:solidFill>
                  <a:schemeClr val="tx1"/>
                </a:solidFill>
                <a:effectLst/>
                <a:latin typeface="+mn-lt"/>
                <a:ea typeface="+mn-ea"/>
                <a:cs typeface="+mn-cs"/>
              </a:rPr>
              <a:t> passion for an </a:t>
            </a:r>
            <a:r>
              <a:rPr lang="en-US" sz="1200" kern="1200" dirty="0" smtClean="0">
                <a:solidFill>
                  <a:schemeClr val="tx1"/>
                </a:solidFill>
                <a:effectLst/>
                <a:latin typeface="+mn-lt"/>
                <a:ea typeface="+mn-ea"/>
                <a:cs typeface="+mn-cs"/>
              </a:rPr>
              <a:t>activity can trigger positive emotions that in turn help nurture meaning and personal growth. </a:t>
            </a:r>
          </a:p>
          <a:p>
            <a:pPr marL="0" marR="0" lvl="0" indent="0" algn="l" defTabSz="914400" rtl="0" eaLnBrk="1" fontAlgn="auto" latinLnBrk="0" hangingPunct="0">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hangingPunct="0"/>
            <a:r>
              <a:rPr lang="en-US" sz="1200" kern="1200" dirty="0" smtClean="0">
                <a:solidFill>
                  <a:schemeClr val="tx1"/>
                </a:solidFill>
                <a:effectLst/>
                <a:latin typeface="+mn-lt"/>
                <a:ea typeface="+mn-ea"/>
                <a:cs typeface="+mn-cs"/>
              </a:rPr>
              <a:t> </a:t>
            </a:r>
          </a:p>
          <a:p>
            <a:pPr lvl="0" hangingPunct="0"/>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12</a:t>
            </a:fld>
            <a:endParaRPr lang="en-US" dirty="0"/>
          </a:p>
        </p:txBody>
      </p:sp>
    </p:spTree>
    <p:extLst>
      <p:ext uri="{BB962C8B-B14F-4D97-AF65-F5344CB8AC3E}">
        <p14:creationId xmlns:p14="http://schemas.microsoft.com/office/powerpoint/2010/main" val="3283255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US" sz="1200" u="sng" kern="1200" dirty="0" smtClean="0">
                <a:solidFill>
                  <a:schemeClr val="tx1"/>
                </a:solidFill>
                <a:effectLst/>
                <a:latin typeface="+mn-lt"/>
                <a:ea typeface="+mn-ea"/>
                <a:cs typeface="+mn-cs"/>
              </a:rPr>
              <a:t>Harmonious passion</a:t>
            </a:r>
            <a:r>
              <a:rPr lang="en-US" sz="1200" kern="1200" dirty="0" smtClean="0">
                <a:solidFill>
                  <a:schemeClr val="tx1"/>
                </a:solidFill>
                <a:effectLst/>
                <a:latin typeface="+mn-lt"/>
                <a:ea typeface="+mn-ea"/>
                <a:cs typeface="+mn-cs"/>
              </a:rPr>
              <a:t>: Result of autonomous motivation, is freely chosen, “fits” identity, and is engaged in joyously and effortlessly.</a:t>
            </a:r>
          </a:p>
          <a:p>
            <a:pPr hangingPunct="0"/>
            <a:r>
              <a:rPr lang="en-US" sz="1200" kern="1200" dirty="0" smtClean="0">
                <a:solidFill>
                  <a:schemeClr val="tx1"/>
                </a:solidFill>
                <a:effectLst/>
                <a:latin typeface="+mn-lt"/>
                <a:ea typeface="+mn-ea"/>
                <a:cs typeface="+mn-cs"/>
              </a:rPr>
              <a:t> </a:t>
            </a:r>
          </a:p>
          <a:p>
            <a:pPr lvl="0" hangingPunct="0"/>
            <a:r>
              <a:rPr lang="en-US" sz="1200" u="sng" kern="1200" dirty="0" smtClean="0">
                <a:solidFill>
                  <a:schemeClr val="tx1"/>
                </a:solidFill>
                <a:effectLst/>
                <a:latin typeface="+mn-lt"/>
                <a:ea typeface="+mn-ea"/>
                <a:cs typeface="+mn-cs"/>
              </a:rPr>
              <a:t>Obsessive passion:</a:t>
            </a:r>
            <a:r>
              <a:rPr lang="en-US" sz="1200" kern="1200" dirty="0" smtClean="0">
                <a:solidFill>
                  <a:schemeClr val="tx1"/>
                </a:solidFill>
                <a:effectLst/>
                <a:latin typeface="+mn-lt"/>
                <a:ea typeface="+mn-ea"/>
                <a:cs typeface="+mn-cs"/>
              </a:rPr>
              <a:t> Results from feelings of being controlled, often involves rigid persistence, and may create conflicts within one’s identity and life, as well as feelings of anxiety and even shame. Examples: Gambling, Internet preoccupations</a:t>
            </a:r>
          </a:p>
          <a:p>
            <a:pPr hangingPunct="0"/>
            <a:endParaRPr lang="en-US" sz="1200" kern="1200" dirty="0" smtClean="0">
              <a:solidFill>
                <a:schemeClr val="tx1"/>
              </a:solidFill>
              <a:effectLst/>
              <a:latin typeface="+mn-lt"/>
              <a:ea typeface="+mn-ea"/>
              <a:cs typeface="+mn-cs"/>
            </a:endParaRPr>
          </a:p>
          <a:p>
            <a:pPr lvl="0" hangingPunct="0"/>
            <a:r>
              <a:rPr lang="en-US" dirty="0" smtClean="0"/>
              <a:t>Harmonious passion has positive effects on health and well-being,</a:t>
            </a:r>
            <a:r>
              <a:rPr lang="en-US" baseline="0" dirty="0" smtClean="0"/>
              <a:t> while o</a:t>
            </a:r>
            <a:r>
              <a:rPr lang="en-US" dirty="0" smtClean="0"/>
              <a:t>bsessive passion is related to diminished health.</a:t>
            </a:r>
            <a:r>
              <a:rPr lang="en-US" baseline="0" dirty="0" smtClean="0"/>
              <a:t> </a:t>
            </a:r>
            <a:r>
              <a:rPr lang="en-US" sz="1200" b="0" i="0" u="none" kern="1200" baseline="0" dirty="0" smtClean="0">
                <a:solidFill>
                  <a:schemeClr val="tx1"/>
                </a:solidFill>
                <a:effectLst/>
                <a:latin typeface="+mn-lt"/>
                <a:ea typeface="+mn-ea"/>
                <a:cs typeface="+mn-cs"/>
              </a:rPr>
              <a:t>Example: </a:t>
            </a:r>
            <a:r>
              <a:rPr lang="en-US" sz="1200" i="0" u="none" kern="1200" baseline="0" dirty="0" smtClean="0">
                <a:solidFill>
                  <a:schemeClr val="tx1"/>
                </a:solidFill>
                <a:effectLst/>
                <a:latin typeface="+mn-lt"/>
                <a:ea typeface="+mn-ea"/>
                <a:cs typeface="+mn-cs"/>
              </a:rPr>
              <a:t>Risk of burnout especially among older persons</a:t>
            </a:r>
            <a:endParaRPr lang="en-US" sz="1200" i="0" u="none" kern="1200" dirty="0" smtClean="0">
              <a:solidFill>
                <a:schemeClr val="tx1"/>
              </a:solidFill>
              <a:effectLst/>
              <a:latin typeface="+mn-lt"/>
              <a:ea typeface="+mn-ea"/>
              <a:cs typeface="+mn-cs"/>
            </a:endParaRPr>
          </a:p>
          <a:p>
            <a:pPr hangingPunct="0"/>
            <a:r>
              <a:rPr lang="en-US" sz="1200" kern="1200" dirty="0" smtClean="0">
                <a:solidFill>
                  <a:schemeClr val="tx1"/>
                </a:solidFill>
                <a:effectLst/>
                <a:latin typeface="+mn-lt"/>
                <a:ea typeface="+mn-ea"/>
                <a:cs typeface="+mn-cs"/>
              </a:rPr>
              <a:t> </a:t>
            </a:r>
          </a:p>
          <a:p>
            <a:pPr marL="0" marR="0" lvl="0" indent="0" algn="l" defTabSz="914400" rtl="0" eaLnBrk="1" fontAlgn="auto" latinLnBrk="0" hangingPunct="0">
              <a:lnSpc>
                <a:spcPct val="100000"/>
              </a:lnSpc>
              <a:spcBef>
                <a:spcPts val="0"/>
              </a:spcBef>
              <a:spcAft>
                <a:spcPts val="0"/>
              </a:spcAft>
              <a:buClrTx/>
              <a:buSzTx/>
              <a:buFontTx/>
              <a:buNone/>
              <a:tabLst/>
              <a:defRPr/>
            </a:pPr>
            <a:r>
              <a:rPr lang="en-US" u="sng" dirty="0" smtClean="0"/>
              <a:t>Hedonic and eudemonic well-being:</a:t>
            </a:r>
            <a:r>
              <a:rPr lang="en-US" u="none" dirty="0" smtClean="0"/>
              <a:t> </a:t>
            </a:r>
            <a:r>
              <a:rPr lang="en-US" sz="1200" kern="1200" dirty="0" smtClean="0">
                <a:solidFill>
                  <a:schemeClr val="tx1"/>
                </a:solidFill>
                <a:effectLst/>
                <a:latin typeface="+mn-lt"/>
                <a:ea typeface="+mn-ea"/>
                <a:cs typeface="+mn-cs"/>
              </a:rPr>
              <a:t>Harmonious passion may also play a role in both hedonic and eudemonic well-being. Harmonious</a:t>
            </a:r>
            <a:r>
              <a:rPr lang="en-US" sz="1200" kern="1200" baseline="0" dirty="0" smtClean="0">
                <a:solidFill>
                  <a:schemeClr val="tx1"/>
                </a:solidFill>
                <a:effectLst/>
                <a:latin typeface="+mn-lt"/>
                <a:ea typeface="+mn-ea"/>
                <a:cs typeface="+mn-cs"/>
              </a:rPr>
              <a:t> passion for an </a:t>
            </a:r>
            <a:r>
              <a:rPr lang="en-US" sz="1200" kern="1200" dirty="0" smtClean="0">
                <a:solidFill>
                  <a:schemeClr val="tx1"/>
                </a:solidFill>
                <a:effectLst/>
                <a:latin typeface="+mn-lt"/>
                <a:ea typeface="+mn-ea"/>
                <a:cs typeface="+mn-cs"/>
              </a:rPr>
              <a:t>activity can trigger positive emotions that in turn help nurture meaning and personal growth. </a:t>
            </a:r>
          </a:p>
          <a:p>
            <a:pPr marL="0" marR="0" lvl="0" indent="0" algn="l" defTabSz="914400" rtl="0" eaLnBrk="1" fontAlgn="auto" latinLnBrk="0" hangingPunct="0">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hangingPunct="0"/>
            <a:r>
              <a:rPr lang="en-US" sz="1200" kern="1200" dirty="0" smtClean="0">
                <a:solidFill>
                  <a:schemeClr val="tx1"/>
                </a:solidFill>
                <a:effectLst/>
                <a:latin typeface="+mn-lt"/>
                <a:ea typeface="+mn-ea"/>
                <a:cs typeface="+mn-cs"/>
              </a:rPr>
              <a:t> </a:t>
            </a:r>
          </a:p>
          <a:p>
            <a:pPr lvl="0" hangingPunct="0"/>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13</a:t>
            </a:fld>
            <a:endParaRPr lang="en-US" dirty="0"/>
          </a:p>
        </p:txBody>
      </p:sp>
    </p:spTree>
    <p:extLst>
      <p:ext uri="{BB962C8B-B14F-4D97-AF65-F5344CB8AC3E}">
        <p14:creationId xmlns:p14="http://schemas.microsoft.com/office/powerpoint/2010/main" val="1587027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1200" u="sng" dirty="0" smtClean="0"/>
              <a:t>Duckworth’s definition: </a:t>
            </a:r>
            <a:r>
              <a:rPr lang="en-US" sz="1200" kern="1200" dirty="0" smtClean="0">
                <a:solidFill>
                  <a:schemeClr val="tx1"/>
                </a:solidFill>
                <a:effectLst/>
                <a:latin typeface="+mn-lt"/>
                <a:ea typeface="+mn-ea"/>
                <a:cs typeface="+mn-cs"/>
              </a:rPr>
              <a:t>Angela Lee Duckworth combined the ideas of passion and persistence into a new construct she calls </a:t>
            </a:r>
            <a:r>
              <a:rPr lang="en-US" sz="1200" b="0" kern="1200" dirty="0" smtClean="0">
                <a:solidFill>
                  <a:schemeClr val="tx1"/>
                </a:solidFill>
                <a:effectLst/>
                <a:latin typeface="+mn-lt"/>
                <a:ea typeface="+mn-ea"/>
                <a:cs typeface="+mn-cs"/>
              </a:rPr>
              <a:t>grit. Self-disciplined</a:t>
            </a:r>
            <a:r>
              <a:rPr lang="en-US" sz="1200" b="0" kern="1200" baseline="0" dirty="0" smtClean="0">
                <a:solidFill>
                  <a:schemeClr val="tx1"/>
                </a:solidFill>
                <a:effectLst/>
                <a:latin typeface="+mn-lt"/>
                <a:ea typeface="+mn-ea"/>
                <a:cs typeface="+mn-cs"/>
              </a:rPr>
              <a:t> p</a:t>
            </a:r>
            <a:r>
              <a:rPr lang="en-US" sz="1200" kern="1200" dirty="0" smtClean="0">
                <a:solidFill>
                  <a:schemeClr val="tx1"/>
                </a:solidFill>
                <a:effectLst/>
                <a:latin typeface="+mn-lt"/>
                <a:ea typeface="+mn-ea"/>
                <a:cs typeface="+mn-cs"/>
              </a:rPr>
              <a:t>eople who score high on measures of persistence and passion toward their goals are high in grit. </a:t>
            </a:r>
            <a:r>
              <a:rPr lang="en-US" sz="1200" b="0" kern="1200" dirty="0" smtClean="0">
                <a:solidFill>
                  <a:schemeClr val="tx1"/>
                </a:solidFill>
                <a:effectLst/>
                <a:latin typeface="+mn-lt"/>
                <a:ea typeface="+mn-ea"/>
                <a:cs typeface="+mn-cs"/>
              </a:rPr>
              <a:t> </a:t>
            </a:r>
            <a:endParaRPr lang="en-US" sz="1200" b="0" u="sng" dirty="0" smtClean="0"/>
          </a:p>
          <a:p>
            <a:pPr marL="0" marR="0" lvl="0" indent="0" algn="l" defTabSz="914400" rtl="0" eaLnBrk="1" fontAlgn="auto" latinLnBrk="0" hangingPunct="0">
              <a:lnSpc>
                <a:spcPct val="100000"/>
              </a:lnSpc>
              <a:spcBef>
                <a:spcPts val="0"/>
              </a:spcBef>
              <a:spcAft>
                <a:spcPts val="0"/>
              </a:spcAft>
              <a:buClrTx/>
              <a:buSzTx/>
              <a:buFontTx/>
              <a:buNone/>
              <a:tabLst/>
              <a:defRPr/>
            </a:pPr>
            <a:endParaRPr lang="en-US" sz="1200" u="sng" dirty="0" smtClean="0"/>
          </a:p>
          <a:p>
            <a:pPr marL="0" marR="0" lvl="0" indent="0" algn="l" defTabSz="914400" rtl="0" eaLnBrk="1" fontAlgn="auto" latinLnBrk="0" hangingPunct="0">
              <a:lnSpc>
                <a:spcPct val="100000"/>
              </a:lnSpc>
              <a:spcBef>
                <a:spcPts val="0"/>
              </a:spcBef>
              <a:spcAft>
                <a:spcPts val="0"/>
              </a:spcAft>
              <a:buClrTx/>
              <a:buSzTx/>
              <a:buFontTx/>
              <a:buNone/>
              <a:tabLst/>
              <a:defRPr/>
            </a:pPr>
            <a:r>
              <a:rPr lang="en-US" sz="1200" u="sng" dirty="0" smtClean="0"/>
              <a:t>Effortful persistence: </a:t>
            </a:r>
            <a:r>
              <a:rPr lang="en-US" sz="1200" kern="1200" dirty="0" smtClean="0">
                <a:solidFill>
                  <a:schemeClr val="tx1"/>
                </a:solidFill>
                <a:effectLst/>
                <a:latin typeface="+mn-lt"/>
                <a:ea typeface="+mn-ea"/>
                <a:cs typeface="+mn-cs"/>
              </a:rPr>
              <a:t>A meta-analysis by Credé, Tynan and Harms (2017) concluded that “the primary utility of the grit construct may lie in the perseverance facet.” </a:t>
            </a:r>
          </a:p>
          <a:p>
            <a:pPr marL="0" marR="0" lvl="0" indent="0" algn="l" defTabSz="914400" rtl="0" eaLnBrk="1" fontAlgn="auto" latinLnBrk="0" hangingPunct="0">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However,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too much grit can be “too much of a good thing.” For instance, Lucas, Gratch, Cheng, and Marsella (2015) found that people high on grit were more likely to persist even when they would incur costs and negative outcomes. That is, sustained persistence toward a goal that can never be reached will often decrease well-being. </a:t>
            </a:r>
          </a:p>
          <a:p>
            <a:pPr marL="0" marR="0" lvl="0" indent="0" algn="l" defTabSz="914400" rtl="0" eaLnBrk="1" fontAlgn="auto" latinLnBrk="0" hangingPunct="0">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14</a:t>
            </a:fld>
            <a:endParaRPr lang="en-US" dirty="0"/>
          </a:p>
        </p:txBody>
      </p:sp>
    </p:spTree>
    <p:extLst>
      <p:ext uri="{BB962C8B-B14F-4D97-AF65-F5344CB8AC3E}">
        <p14:creationId xmlns:p14="http://schemas.microsoft.com/office/powerpoint/2010/main" val="4127343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smtClean="0"/>
              <a:t>One of 24 virtues listed in Values in Action (VIA)</a:t>
            </a:r>
            <a:r>
              <a:rPr lang="en-US" sz="1200" u="none" dirty="0" smtClean="0"/>
              <a:t>:</a:t>
            </a:r>
            <a:r>
              <a:rPr lang="en-US" sz="1200" u="none" baseline="0" dirty="0" smtClean="0"/>
              <a:t> </a:t>
            </a:r>
            <a:r>
              <a:rPr lang="en-US" sz="1200" kern="1200" dirty="0" smtClean="0">
                <a:solidFill>
                  <a:schemeClr val="tx1"/>
                </a:solidFill>
                <a:effectLst/>
                <a:latin typeface="+mn-lt"/>
                <a:ea typeface="+mn-ea"/>
                <a:cs typeface="+mn-cs"/>
              </a:rPr>
              <a:t>In the discussion of strengths, virtues, and values in Chapter 2, one of the 24 virtues listed in the </a:t>
            </a:r>
            <a:r>
              <a:rPr lang="en-US" sz="1200" i="1" kern="1200" dirty="0" smtClean="0">
                <a:solidFill>
                  <a:schemeClr val="tx1"/>
                </a:solidFill>
                <a:effectLst/>
                <a:latin typeface="+mn-lt"/>
                <a:ea typeface="+mn-ea"/>
                <a:cs typeface="+mn-cs"/>
              </a:rPr>
              <a:t>Values in Action (VIA)</a:t>
            </a:r>
            <a:r>
              <a:rPr lang="en-US" sz="1200" kern="1200" dirty="0" smtClean="0">
                <a:solidFill>
                  <a:schemeClr val="tx1"/>
                </a:solidFill>
                <a:effectLst/>
                <a:latin typeface="+mn-lt"/>
                <a:ea typeface="+mn-ea"/>
                <a:cs typeface="+mn-cs"/>
              </a:rPr>
              <a:t> classification system is “Appreciation of beauty and excellence.”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u="sng" kern="1200" dirty="0" smtClean="0">
                <a:solidFill>
                  <a:schemeClr val="tx1"/>
                </a:solidFill>
                <a:effectLst/>
                <a:latin typeface="+mn-lt"/>
                <a:ea typeface="+mn-ea"/>
                <a:cs typeface="+mn-cs"/>
              </a:rPr>
              <a:t>Appreciation of Beauty and Excellence Scale (ABE) </a:t>
            </a:r>
            <a:r>
              <a:rPr lang="en-US" sz="1200" i="0" kern="1200" dirty="0" smtClean="0">
                <a:solidFill>
                  <a:schemeClr val="tx1"/>
                </a:solidFill>
                <a:effectLst/>
                <a:latin typeface="+mn-lt"/>
                <a:ea typeface="+mn-ea"/>
                <a:cs typeface="+mn-cs"/>
              </a:rPr>
              <a:t>created </a:t>
            </a:r>
            <a:r>
              <a:rPr lang="en-US" sz="1200" kern="1200" dirty="0" smtClean="0">
                <a:solidFill>
                  <a:schemeClr val="tx1"/>
                </a:solidFill>
                <a:effectLst/>
                <a:latin typeface="+mn-lt"/>
                <a:ea typeface="+mn-ea"/>
                <a:cs typeface="+mn-cs"/>
              </a:rPr>
              <a:t>to remedy neglect in research. </a:t>
            </a:r>
            <a:endParaRPr lang="en-IN" dirty="0"/>
          </a:p>
        </p:txBody>
      </p:sp>
      <p:sp>
        <p:nvSpPr>
          <p:cNvPr id="4" name="Slide Number Placeholder 3"/>
          <p:cNvSpPr>
            <a:spLocks noGrp="1"/>
          </p:cNvSpPr>
          <p:nvPr>
            <p:ph type="sldNum" sz="quarter" idx="10"/>
          </p:nvPr>
        </p:nvSpPr>
        <p:spPr/>
        <p:txBody>
          <a:bodyPr/>
          <a:lstStyle/>
          <a:p>
            <a:fld id="{39974C31-EB4A-4B21-8134-CB5741A1DC5F}" type="slidenum">
              <a:rPr lang="en-US" smtClean="0"/>
              <a:t>15</a:t>
            </a:fld>
            <a:endParaRPr lang="en-US" dirty="0"/>
          </a:p>
        </p:txBody>
      </p:sp>
    </p:spTree>
    <p:extLst>
      <p:ext uri="{BB962C8B-B14F-4D97-AF65-F5344CB8AC3E}">
        <p14:creationId xmlns:p14="http://schemas.microsoft.com/office/powerpoint/2010/main" val="360326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US" sz="1200" u="sng" dirty="0" smtClean="0"/>
              <a:t>Desire to stimulate the aesthetic sense since beginnings of humanity:</a:t>
            </a:r>
          </a:p>
          <a:p>
            <a:pPr lvl="0" hangingPunct="0"/>
            <a:r>
              <a:rPr lang="en-US" sz="1200" kern="1200" dirty="0" smtClean="0">
                <a:solidFill>
                  <a:schemeClr val="tx1"/>
                </a:solidFill>
                <a:effectLst/>
                <a:latin typeface="+mn-lt"/>
                <a:ea typeface="+mn-ea"/>
                <a:cs typeface="+mn-cs"/>
              </a:rPr>
              <a:t>Example: The beautiful cave paintings at Lascaux and Vallon-Pont-d’Arc, France, which are 12,000 to 20,000 years old.</a:t>
            </a:r>
            <a:r>
              <a:rPr 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endParaRPr lang="en-US" dirty="0" smtClean="0"/>
          </a:p>
          <a:p>
            <a:r>
              <a:rPr lang="en-US" sz="1200" u="sng" kern="1200" dirty="0" smtClean="0">
                <a:solidFill>
                  <a:schemeClr val="tx1"/>
                </a:solidFill>
                <a:effectLst/>
                <a:latin typeface="+mn-lt"/>
                <a:ea typeface="+mn-ea"/>
                <a:cs typeface="+mn-cs"/>
              </a:rPr>
              <a:t>Art as a tool for social change: </a:t>
            </a:r>
          </a:p>
          <a:p>
            <a:r>
              <a:rPr lang="en-US" sz="1200" kern="1200" dirty="0" smtClean="0">
                <a:solidFill>
                  <a:schemeClr val="tx1"/>
                </a:solidFill>
                <a:effectLst/>
                <a:latin typeface="+mn-lt"/>
                <a:ea typeface="+mn-ea"/>
                <a:cs typeface="+mn-cs"/>
              </a:rPr>
              <a:t>Example: One of the first changes that dictators often initiate is to suppress forms of art unacceptable to their political ideology.</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16</a:t>
            </a:fld>
            <a:endParaRPr lang="en-US" dirty="0"/>
          </a:p>
        </p:txBody>
      </p:sp>
    </p:spTree>
    <p:extLst>
      <p:ext uri="{BB962C8B-B14F-4D97-AF65-F5344CB8AC3E}">
        <p14:creationId xmlns:p14="http://schemas.microsoft.com/office/powerpoint/2010/main" val="2714098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17</a:t>
            </a:fld>
            <a:endParaRPr lang="en-US" dirty="0"/>
          </a:p>
        </p:txBody>
      </p:sp>
    </p:spTree>
    <p:extLst>
      <p:ext uri="{BB962C8B-B14F-4D97-AF65-F5344CB8AC3E}">
        <p14:creationId xmlns:p14="http://schemas.microsoft.com/office/powerpoint/2010/main" val="113016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Appreciation of art builds on experience: </a:t>
            </a:r>
            <a:r>
              <a:rPr lang="en-US" sz="1200" dirty="0" smtClean="0"/>
              <a:t>Appreciation of art builds on experience that intensifies the sense of immediate living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u="sng" dirty="0" smtClean="0"/>
              <a:t>Aesthetic sense necessary for well-being:</a:t>
            </a:r>
            <a:r>
              <a:rPr lang="en-US" u="none" dirty="0" smtClean="0"/>
              <a:t> C</a:t>
            </a:r>
            <a:r>
              <a:rPr lang="en-US" sz="1200" kern="1200" dirty="0" smtClean="0">
                <a:solidFill>
                  <a:schemeClr val="tx1"/>
                </a:solidFill>
                <a:effectLst/>
                <a:latin typeface="+mn-lt"/>
                <a:ea typeface="+mn-ea"/>
                <a:cs typeface="+mn-cs"/>
              </a:rPr>
              <a:t>reates a heightened vitality that is restorative. Heightens awareness, energizes appreciation of the experience of the moment, and allows a more complete “interpenetrating of self and the world of objects and events”.</a:t>
            </a:r>
            <a:endParaRPr lang="en-US" u="sng"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u="sng"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18</a:t>
            </a:fld>
            <a:endParaRPr lang="en-US" dirty="0"/>
          </a:p>
        </p:txBody>
      </p:sp>
    </p:spTree>
    <p:extLst>
      <p:ext uri="{BB962C8B-B14F-4D97-AF65-F5344CB8AC3E}">
        <p14:creationId xmlns:p14="http://schemas.microsoft.com/office/powerpoint/2010/main" val="2916975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US" sz="1200" u="sng" kern="1200" dirty="0" smtClean="0">
                <a:solidFill>
                  <a:schemeClr val="tx1"/>
                </a:solidFill>
                <a:effectLst/>
                <a:latin typeface="+mn-lt"/>
                <a:ea typeface="+mn-ea"/>
                <a:cs typeface="+mn-cs"/>
              </a:rPr>
              <a:t>Mozart effect:</a:t>
            </a:r>
            <a:r>
              <a:rPr lang="en-US" sz="1200" u="sng"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the popular media, the “Mozart Effect” is supposed to be a facilitator of intelligence. Listening to Mozart’s music, it was said, helped children learn, even those still in the womb. However, the researchers who conducted the original studies never claimed that listening to Mozart’s music enhanced intelligence and therefore felt obligated to write a rejoinder to all the misinformation about their work (Evans, 2010). </a:t>
            </a:r>
          </a:p>
        </p:txBody>
      </p:sp>
      <p:sp>
        <p:nvSpPr>
          <p:cNvPr id="4" name="Slide Number Placeholder 3"/>
          <p:cNvSpPr>
            <a:spLocks noGrp="1"/>
          </p:cNvSpPr>
          <p:nvPr>
            <p:ph type="sldNum" sz="quarter" idx="10"/>
          </p:nvPr>
        </p:nvSpPr>
        <p:spPr/>
        <p:txBody>
          <a:bodyPr/>
          <a:lstStyle/>
          <a:p>
            <a:fld id="{39974C31-EB4A-4B21-8134-CB5741A1DC5F}" type="slidenum">
              <a:rPr lang="en-US" smtClean="0"/>
              <a:t>19</a:t>
            </a:fld>
            <a:endParaRPr lang="en-US" dirty="0"/>
          </a:p>
        </p:txBody>
      </p:sp>
    </p:spTree>
    <p:extLst>
      <p:ext uri="{BB962C8B-B14F-4D97-AF65-F5344CB8AC3E}">
        <p14:creationId xmlns:p14="http://schemas.microsoft.com/office/powerpoint/2010/main" val="136614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US" sz="1200" u="sng" kern="1200" dirty="0" smtClean="0">
                <a:solidFill>
                  <a:schemeClr val="tx1"/>
                </a:solidFill>
                <a:effectLst/>
                <a:latin typeface="+mn-lt"/>
                <a:ea typeface="+mn-ea"/>
                <a:cs typeface="+mn-cs"/>
              </a:rPr>
              <a:t>Innate genius theory: </a:t>
            </a:r>
            <a:r>
              <a:rPr lang="en-US" sz="1200" kern="1200" dirty="0" smtClean="0">
                <a:solidFill>
                  <a:schemeClr val="tx1"/>
                </a:solidFill>
                <a:effectLst/>
                <a:latin typeface="+mn-lt"/>
                <a:ea typeface="+mn-ea"/>
                <a:cs typeface="+mn-cs"/>
              </a:rPr>
              <a:t>Excellence is the result of innate ability. That is, it is genetically determined and, therefore, experts basically are born but not made.</a:t>
            </a:r>
          </a:p>
          <a:p>
            <a:pPr hangingPunct="0"/>
            <a:r>
              <a:rPr lang="en-US" sz="1200" kern="1200" dirty="0" smtClean="0">
                <a:solidFill>
                  <a:schemeClr val="tx1"/>
                </a:solidFill>
                <a:effectLst/>
                <a:latin typeface="+mn-lt"/>
                <a:ea typeface="+mn-ea"/>
                <a:cs typeface="+mn-cs"/>
              </a:rPr>
              <a:t> </a:t>
            </a:r>
          </a:p>
          <a:p>
            <a:pPr hangingPunct="0"/>
            <a:r>
              <a:rPr lang="en-US" sz="1200" u="sng" kern="1200" dirty="0" smtClean="0">
                <a:solidFill>
                  <a:schemeClr val="tx1"/>
                </a:solidFill>
                <a:effectLst/>
                <a:latin typeface="+mn-lt"/>
                <a:ea typeface="+mn-ea"/>
                <a:cs typeface="+mn-cs"/>
              </a:rPr>
              <a:t>Learning Excellence: </a:t>
            </a:r>
            <a:r>
              <a:rPr lang="en-US" sz="1200" kern="1200" dirty="0" smtClean="0">
                <a:solidFill>
                  <a:schemeClr val="tx1"/>
                </a:solidFill>
                <a:effectLst/>
                <a:latin typeface="+mn-lt"/>
                <a:ea typeface="+mn-ea"/>
                <a:cs typeface="+mn-cs"/>
              </a:rPr>
              <a:t>Learning more important than biology for the acquisition of extraordinary skills.</a:t>
            </a:r>
          </a:p>
          <a:p>
            <a:pPr hangingPunct="0"/>
            <a:r>
              <a:rPr lang="en-US" sz="1200" kern="1200" dirty="0" smtClean="0">
                <a:solidFill>
                  <a:schemeClr val="tx1"/>
                </a:solidFill>
                <a:effectLst/>
                <a:latin typeface="+mn-lt"/>
                <a:ea typeface="+mn-ea"/>
                <a:cs typeface="+mn-cs"/>
              </a:rPr>
              <a:t> </a:t>
            </a:r>
          </a:p>
          <a:p>
            <a:pPr hangingPunct="0"/>
            <a:r>
              <a:rPr lang="en-US" sz="1200" u="sng" kern="1200" dirty="0" smtClean="0">
                <a:solidFill>
                  <a:schemeClr val="tx1"/>
                </a:solidFill>
                <a:effectLst/>
                <a:latin typeface="+mn-lt"/>
                <a:ea typeface="+mn-ea"/>
                <a:cs typeface="+mn-cs"/>
              </a:rPr>
              <a:t>Intensive Practice: </a:t>
            </a:r>
            <a:r>
              <a:rPr lang="en-US" sz="1200" kern="1200" dirty="0" smtClean="0">
                <a:solidFill>
                  <a:schemeClr val="tx1"/>
                </a:solidFill>
                <a:effectLst/>
                <a:latin typeface="+mn-lt"/>
                <a:ea typeface="+mn-ea"/>
                <a:cs typeface="+mn-cs"/>
              </a:rPr>
              <a:t>Can indeed mimic the superior abilities of experts.</a:t>
            </a:r>
          </a:p>
          <a:p>
            <a:pPr hangingPunct="0"/>
            <a:r>
              <a:rPr lang="en-US" sz="1200" kern="1200" dirty="0" smtClean="0">
                <a:solidFill>
                  <a:schemeClr val="tx1"/>
                </a:solidFill>
                <a:effectLst/>
                <a:latin typeface="+mn-lt"/>
                <a:ea typeface="+mn-ea"/>
                <a:cs typeface="+mn-cs"/>
              </a:rPr>
              <a:t> </a:t>
            </a:r>
          </a:p>
          <a:p>
            <a:pPr hangingPunct="0"/>
            <a:r>
              <a:rPr lang="en-US" sz="1200" u="sng" kern="1200" dirty="0" smtClean="0">
                <a:solidFill>
                  <a:schemeClr val="tx1"/>
                </a:solidFill>
                <a:effectLst/>
                <a:latin typeface="+mn-lt"/>
                <a:ea typeface="+mn-ea"/>
                <a:cs typeface="+mn-cs"/>
              </a:rPr>
              <a:t>Physical and Emotional Characteristics: </a:t>
            </a:r>
            <a:r>
              <a:rPr lang="en-US" sz="1200" kern="1200" dirty="0" smtClean="0">
                <a:solidFill>
                  <a:schemeClr val="tx1"/>
                </a:solidFill>
                <a:effectLst/>
                <a:latin typeface="+mn-lt"/>
                <a:ea typeface="+mn-ea"/>
                <a:cs typeface="+mn-cs"/>
              </a:rPr>
              <a:t>If any portion of excellence is inherited, it seems likely to be physical or emotional characteristics that match with the requirements for particular sports, or personality dispositions that match with particular interest areas.</a:t>
            </a:r>
          </a:p>
          <a:p>
            <a:pPr hangingPunct="0"/>
            <a:r>
              <a:rPr lang="en-US" sz="1200"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a:t>
            </a:fld>
            <a:endParaRPr lang="en-US" dirty="0"/>
          </a:p>
        </p:txBody>
      </p:sp>
    </p:spTree>
    <p:extLst>
      <p:ext uri="{BB962C8B-B14F-4D97-AF65-F5344CB8AC3E}">
        <p14:creationId xmlns:p14="http://schemas.microsoft.com/office/powerpoint/2010/main" val="921767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0">
              <a:lnSpc>
                <a:spcPct val="100000"/>
              </a:lnSpc>
              <a:spcBef>
                <a:spcPts val="0"/>
              </a:spcBef>
              <a:spcAft>
                <a:spcPts val="0"/>
              </a:spcAft>
              <a:buClrTx/>
              <a:buSzTx/>
              <a:buFontTx/>
              <a:buNone/>
              <a:tabLst/>
              <a:defRPr/>
            </a:pPr>
            <a:r>
              <a:rPr lang="en-US" sz="2600" u="sng" dirty="0" smtClean="0"/>
              <a:t>Aesthetics a pathway to greater personal growth:</a:t>
            </a:r>
            <a:r>
              <a:rPr lang="en-US" sz="2600" u="none" dirty="0" smtClean="0"/>
              <a:t> Art can be used </a:t>
            </a:r>
            <a:r>
              <a:rPr lang="en-US" sz="1200" kern="1200" dirty="0" smtClean="0">
                <a:solidFill>
                  <a:schemeClr val="tx1"/>
                </a:solidFill>
                <a:effectLst/>
                <a:latin typeface="+mn-lt"/>
                <a:ea typeface="+mn-ea"/>
                <a:cs typeface="+mn-cs"/>
              </a:rPr>
              <a:t>to express emotions, intuitions, and meanings that people find hard to express in words. For</a:t>
            </a:r>
            <a:r>
              <a:rPr lang="en-US" sz="1200" kern="1200" baseline="0" dirty="0" smtClean="0">
                <a:solidFill>
                  <a:schemeClr val="tx1"/>
                </a:solidFill>
                <a:effectLst/>
                <a:latin typeface="+mn-lt"/>
                <a:ea typeface="+mn-ea"/>
                <a:cs typeface="+mn-cs"/>
              </a:rPr>
              <a:t> example: P</a:t>
            </a:r>
            <a:r>
              <a:rPr lang="en-US" sz="1200" kern="1200" dirty="0" smtClean="0">
                <a:solidFill>
                  <a:schemeClr val="tx1"/>
                </a:solidFill>
                <a:effectLst/>
                <a:latin typeface="+mn-lt"/>
                <a:ea typeface="+mn-ea"/>
                <a:cs typeface="+mn-cs"/>
              </a:rPr>
              <a:t>oetry</a:t>
            </a:r>
            <a:r>
              <a:rPr lang="en-US" sz="1200" kern="1200" baseline="0" dirty="0" smtClean="0">
                <a:solidFill>
                  <a:schemeClr val="tx1"/>
                </a:solidFill>
                <a:effectLst/>
                <a:latin typeface="+mn-lt"/>
                <a:ea typeface="+mn-ea"/>
                <a:cs typeface="+mn-cs"/>
              </a:rPr>
              <a:t> is</a:t>
            </a:r>
            <a:r>
              <a:rPr lang="en-US" sz="1200" kern="1200" dirty="0" smtClean="0">
                <a:solidFill>
                  <a:schemeClr val="tx1"/>
                </a:solidFill>
                <a:effectLst/>
                <a:latin typeface="+mn-lt"/>
                <a:ea typeface="+mn-ea"/>
                <a:cs typeface="+mn-cs"/>
              </a:rPr>
              <a:t> the art of using words to express something that lies beyond the words themselves.</a:t>
            </a:r>
            <a:endParaRPr lang="en-US" sz="2600" dirty="0" smtClean="0"/>
          </a:p>
          <a:p>
            <a:pPr hangingPunct="0"/>
            <a:endParaRPr lang="en-US" sz="1200" kern="1200" dirty="0" smtClean="0">
              <a:solidFill>
                <a:schemeClr val="tx1"/>
              </a:solidFill>
              <a:effectLst/>
              <a:latin typeface="+mn-lt"/>
              <a:ea typeface="+mn-ea"/>
              <a:cs typeface="+mn-cs"/>
            </a:endParaRPr>
          </a:p>
          <a:p>
            <a:pPr marL="0" marR="0" lvl="1" indent="0" algn="l" defTabSz="914400" rtl="0" eaLnBrk="1" fontAlgn="auto" latinLnBrk="0" hangingPunct="0">
              <a:lnSpc>
                <a:spcPct val="100000"/>
              </a:lnSpc>
              <a:spcBef>
                <a:spcPts val="0"/>
              </a:spcBef>
              <a:spcAft>
                <a:spcPts val="0"/>
              </a:spcAft>
              <a:buClrTx/>
              <a:buSzTx/>
              <a:buFontTx/>
              <a:buNone/>
              <a:tabLst/>
              <a:defRPr/>
            </a:pPr>
            <a:r>
              <a:rPr lang="en-US" sz="2600" u="sng" dirty="0" smtClean="0"/>
              <a:t>Helps us to look deeper within ourselves: </a:t>
            </a:r>
            <a:r>
              <a:rPr lang="en-US" sz="1200" kern="1200" dirty="0" smtClean="0">
                <a:solidFill>
                  <a:schemeClr val="tx1"/>
                </a:solidFill>
                <a:effectLst/>
                <a:latin typeface="+mn-lt"/>
                <a:ea typeface="+mn-ea"/>
                <a:cs typeface="+mn-cs"/>
              </a:rPr>
              <a:t>To search for new ways to express emotions, and to help us step outside our personal comfort zones to experience life in fresh ways. </a:t>
            </a:r>
            <a:endParaRPr lang="en-US" sz="2600" u="sng" dirty="0" smtClean="0"/>
          </a:p>
          <a:p>
            <a:pPr hangingPunct="0"/>
            <a:endParaRPr lang="en-US" sz="1200" kern="1200" dirty="0" smtClean="0">
              <a:solidFill>
                <a:schemeClr val="tx1"/>
              </a:solidFill>
              <a:effectLst/>
              <a:latin typeface="+mn-lt"/>
              <a:ea typeface="+mn-ea"/>
              <a:cs typeface="+mn-cs"/>
            </a:endParaRPr>
          </a:p>
          <a:p>
            <a:pPr marL="0" marR="0" lvl="1" indent="0" algn="l" defTabSz="914400" rtl="0" eaLnBrk="1" fontAlgn="auto" latinLnBrk="0" hangingPunct="0">
              <a:lnSpc>
                <a:spcPct val="100000"/>
              </a:lnSpc>
              <a:spcBef>
                <a:spcPts val="0"/>
              </a:spcBef>
              <a:spcAft>
                <a:spcPts val="0"/>
              </a:spcAft>
              <a:buClrTx/>
              <a:buSzTx/>
              <a:buFontTx/>
              <a:buNone/>
              <a:tabLst/>
              <a:defRPr/>
            </a:pPr>
            <a:r>
              <a:rPr lang="en-US" sz="2600" u="sng" dirty="0" smtClean="0"/>
              <a:t>Rallying cry of avant-garde movement:</a:t>
            </a:r>
            <a:r>
              <a:rPr lang="en-US" sz="2600" u="sng" baseline="0" dirty="0" smtClean="0"/>
              <a:t> M</a:t>
            </a:r>
            <a:r>
              <a:rPr lang="en-US" sz="1200" kern="1200" dirty="0" smtClean="0">
                <a:solidFill>
                  <a:schemeClr val="tx1"/>
                </a:solidFill>
                <a:effectLst/>
                <a:latin typeface="+mn-lt"/>
                <a:ea typeface="+mn-ea"/>
                <a:cs typeface="+mn-cs"/>
              </a:rPr>
              <a:t>ovement that began in the 19th century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Avant-garde</a:t>
            </a:r>
            <a:r>
              <a:rPr lang="en-US" sz="1200" kern="1200" dirty="0" smtClean="0">
                <a:solidFill>
                  <a:schemeClr val="tx1"/>
                </a:solidFill>
                <a:effectLst/>
                <a:latin typeface="+mn-lt"/>
                <a:ea typeface="+mn-ea"/>
                <a:cs typeface="+mn-cs"/>
              </a:rPr>
              <a:t> artists set out to shake up the bourgeoisie, whom they criticized as </a:t>
            </a:r>
            <a:r>
              <a:rPr lang="en-US" sz="1200" kern="1200" dirty="0" err="1" smtClean="0">
                <a:solidFill>
                  <a:schemeClr val="tx1"/>
                </a:solidFill>
                <a:effectLst/>
                <a:latin typeface="+mn-lt"/>
                <a:ea typeface="+mn-ea"/>
                <a:cs typeface="+mn-cs"/>
              </a:rPr>
              <a:t>overcontrolled</a:t>
            </a:r>
            <a:r>
              <a:rPr lang="en-US" sz="1200" kern="1200" dirty="0" smtClean="0">
                <a:solidFill>
                  <a:schemeClr val="tx1"/>
                </a:solidFill>
                <a:effectLst/>
                <a:latin typeface="+mn-lt"/>
                <a:ea typeface="+mn-ea"/>
                <a:cs typeface="+mn-cs"/>
              </a:rPr>
              <a:t>, emotionally timid, and stifled by a rigid social system that demanded conformity rather than creativity.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20</a:t>
            </a:fld>
            <a:endParaRPr lang="en-US" dirty="0"/>
          </a:p>
        </p:txBody>
      </p:sp>
    </p:spTree>
    <p:extLst>
      <p:ext uri="{BB962C8B-B14F-4D97-AF65-F5344CB8AC3E}">
        <p14:creationId xmlns:p14="http://schemas.microsoft.com/office/powerpoint/2010/main" val="1277135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US" dirty="0" smtClean="0"/>
              <a:t>S</a:t>
            </a:r>
            <a:r>
              <a:rPr lang="en-US" u="sng" dirty="0" smtClean="0"/>
              <a:t>eligman’s PERMA model of impact of music on happiness and life satisfaction: </a:t>
            </a:r>
            <a:r>
              <a:rPr lang="en-US" sz="1200" u="sng" kern="1200" dirty="0" smtClean="0">
                <a:solidFill>
                  <a:schemeClr val="tx1"/>
                </a:solidFill>
                <a:effectLst/>
                <a:latin typeface="+mn-lt"/>
                <a:ea typeface="+mn-ea"/>
                <a:cs typeface="+mn-cs"/>
              </a:rPr>
              <a:t>S</a:t>
            </a:r>
            <a:r>
              <a:rPr lang="en-US" sz="1200" kern="1200" dirty="0" smtClean="0">
                <a:solidFill>
                  <a:schemeClr val="tx1"/>
                </a:solidFill>
                <a:effectLst/>
                <a:latin typeface="+mn-lt"/>
                <a:ea typeface="+mn-ea"/>
                <a:cs typeface="+mn-cs"/>
              </a:rPr>
              <a:t>eligman’s model posits that well-being can be predicted by examining five factors: Positive emotions, engagement in life, positive relationships, meaningfulness, and accomplishments (i.e., PERMA). </a:t>
            </a:r>
          </a:p>
          <a:p>
            <a:pPr hangingPunct="0"/>
            <a:r>
              <a:rPr lang="en-US" sz="1200" kern="1200" dirty="0" smtClean="0">
                <a:solidFill>
                  <a:schemeClr val="tx1"/>
                </a:solidFill>
                <a:effectLst/>
                <a:latin typeface="+mn-lt"/>
                <a:ea typeface="+mn-ea"/>
                <a:cs typeface="+mn-cs"/>
              </a:rPr>
              <a:t>Heavy metal, grunge rock, and techno music: These types of music can be psychological harmful</a:t>
            </a:r>
          </a:p>
          <a:p>
            <a:pPr hangingPunct="0"/>
            <a:r>
              <a:rPr lang="en-US" sz="1200" kern="1200" dirty="0" smtClean="0">
                <a:solidFill>
                  <a:schemeClr val="tx1"/>
                </a:solidFill>
                <a:effectLst/>
                <a:latin typeface="+mn-lt"/>
                <a:ea typeface="+mn-ea"/>
                <a:cs typeface="+mn-cs"/>
              </a:rPr>
              <a:t>Using the right kind of music can help enhance mental clarity, tension, and cardiovascular health.</a:t>
            </a:r>
          </a:p>
          <a:p>
            <a:pPr marL="0" marR="0" lvl="0" indent="0" algn="l" defTabSz="914400" rtl="0" eaLnBrk="1" fontAlgn="auto" latinLnBrk="0" hangingPunct="0">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21</a:t>
            </a:fld>
            <a:endParaRPr lang="en-US" dirty="0"/>
          </a:p>
        </p:txBody>
      </p:sp>
    </p:spTree>
    <p:extLst>
      <p:ext uri="{BB962C8B-B14F-4D97-AF65-F5344CB8AC3E}">
        <p14:creationId xmlns:p14="http://schemas.microsoft.com/office/powerpoint/2010/main" val="3996649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US" dirty="0" smtClean="0"/>
              <a:t>S</a:t>
            </a:r>
            <a:r>
              <a:rPr lang="en-US" u="sng" dirty="0" smtClean="0"/>
              <a:t>eligman’s PERMA model of impact of music on happiness and life satisfaction: </a:t>
            </a:r>
            <a:r>
              <a:rPr lang="en-US" sz="1200" u="sng" kern="1200" dirty="0" smtClean="0">
                <a:solidFill>
                  <a:schemeClr val="tx1"/>
                </a:solidFill>
                <a:effectLst/>
                <a:latin typeface="+mn-lt"/>
                <a:ea typeface="+mn-ea"/>
                <a:cs typeface="+mn-cs"/>
              </a:rPr>
              <a:t>S</a:t>
            </a:r>
            <a:r>
              <a:rPr lang="en-US" sz="1200" kern="1200" dirty="0" smtClean="0">
                <a:solidFill>
                  <a:schemeClr val="tx1"/>
                </a:solidFill>
                <a:effectLst/>
                <a:latin typeface="+mn-lt"/>
                <a:ea typeface="+mn-ea"/>
                <a:cs typeface="+mn-cs"/>
              </a:rPr>
              <a:t>eligman’s model posits that well-being can be predicted by examining five factors: Positive emotions, engagement in life, positive relationships, meaningfulness, and accomplishments (i.e., PERMA). </a:t>
            </a:r>
          </a:p>
          <a:p>
            <a:pPr hangingPunct="0"/>
            <a:r>
              <a:rPr lang="en-US" sz="1200" kern="1200" dirty="0" smtClean="0">
                <a:solidFill>
                  <a:schemeClr val="tx1"/>
                </a:solidFill>
                <a:effectLst/>
                <a:latin typeface="+mn-lt"/>
                <a:ea typeface="+mn-ea"/>
                <a:cs typeface="+mn-cs"/>
              </a:rPr>
              <a:t>Heavy metal, grunge rock, and techno music: These types of music can be psychological harmful</a:t>
            </a:r>
          </a:p>
          <a:p>
            <a:pPr hangingPunct="0"/>
            <a:r>
              <a:rPr lang="en-US" sz="1200" kern="1200" dirty="0" smtClean="0">
                <a:solidFill>
                  <a:schemeClr val="tx1"/>
                </a:solidFill>
                <a:effectLst/>
                <a:latin typeface="+mn-lt"/>
                <a:ea typeface="+mn-ea"/>
                <a:cs typeface="+mn-cs"/>
              </a:rPr>
              <a:t>Using the right kind of music can help enhance mental clarity, tension, and cardiovascular health.</a:t>
            </a:r>
          </a:p>
          <a:p>
            <a:pPr marL="0" marR="0" lvl="0" indent="0" algn="l" defTabSz="914400" rtl="0" eaLnBrk="1" fontAlgn="auto" latinLnBrk="0" hangingPunct="0">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22</a:t>
            </a:fld>
            <a:endParaRPr lang="en-US" dirty="0"/>
          </a:p>
        </p:txBody>
      </p:sp>
    </p:spTree>
    <p:extLst>
      <p:ext uri="{BB962C8B-B14F-4D97-AF65-F5344CB8AC3E}">
        <p14:creationId xmlns:p14="http://schemas.microsoft.com/office/powerpoint/2010/main" val="1150339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US" dirty="0" smtClean="0"/>
              <a:t>S</a:t>
            </a:r>
            <a:r>
              <a:rPr lang="en-US" u="sng" dirty="0" smtClean="0"/>
              <a:t>eligman’s PERMA model of impact of music on happiness and life satisfaction: </a:t>
            </a:r>
            <a:r>
              <a:rPr lang="en-US" sz="1200" u="sng" kern="1200" dirty="0" smtClean="0">
                <a:solidFill>
                  <a:schemeClr val="tx1"/>
                </a:solidFill>
                <a:effectLst/>
                <a:latin typeface="+mn-lt"/>
                <a:ea typeface="+mn-ea"/>
                <a:cs typeface="+mn-cs"/>
              </a:rPr>
              <a:t>S</a:t>
            </a:r>
            <a:r>
              <a:rPr lang="en-US" sz="1200" kern="1200" dirty="0" smtClean="0">
                <a:solidFill>
                  <a:schemeClr val="tx1"/>
                </a:solidFill>
                <a:effectLst/>
                <a:latin typeface="+mn-lt"/>
                <a:ea typeface="+mn-ea"/>
                <a:cs typeface="+mn-cs"/>
              </a:rPr>
              <a:t>eligman’s model posits that well-being can be predicted by examining five factors: Positive emotions, engagement in life, positive relationships, meaningfulness, and accomplishments (i.e., PERMA). </a:t>
            </a:r>
          </a:p>
          <a:p>
            <a:pPr hangingPunct="0"/>
            <a:r>
              <a:rPr lang="en-US" sz="1200" kern="1200" dirty="0" smtClean="0">
                <a:solidFill>
                  <a:schemeClr val="tx1"/>
                </a:solidFill>
                <a:effectLst/>
                <a:latin typeface="+mn-lt"/>
                <a:ea typeface="+mn-ea"/>
                <a:cs typeface="+mn-cs"/>
              </a:rPr>
              <a:t>Heavy metal, grunge rock, and techno music: These types of music can be psychological harmful</a:t>
            </a:r>
          </a:p>
          <a:p>
            <a:pPr hangingPunct="0"/>
            <a:r>
              <a:rPr lang="en-US" sz="1200" kern="1200" dirty="0" smtClean="0">
                <a:solidFill>
                  <a:schemeClr val="tx1"/>
                </a:solidFill>
                <a:effectLst/>
                <a:latin typeface="+mn-lt"/>
                <a:ea typeface="+mn-ea"/>
                <a:cs typeface="+mn-cs"/>
              </a:rPr>
              <a:t>Using the right kind of music can help enhance mental clarity, tension, and cardiovascular health.</a:t>
            </a:r>
          </a:p>
          <a:p>
            <a:pPr marL="0" marR="0" lvl="0" indent="0" algn="l" defTabSz="914400" rtl="0" eaLnBrk="1" fontAlgn="auto" latinLnBrk="0" hangingPunct="0">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23</a:t>
            </a:fld>
            <a:endParaRPr lang="en-US" dirty="0"/>
          </a:p>
        </p:txBody>
      </p:sp>
    </p:spTree>
    <p:extLst>
      <p:ext uri="{BB962C8B-B14F-4D97-AF65-F5344CB8AC3E}">
        <p14:creationId xmlns:p14="http://schemas.microsoft.com/office/powerpoint/2010/main" val="3313678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u="sng" dirty="0" smtClean="0"/>
              <a:t>Music helps healing process:</a:t>
            </a:r>
            <a:r>
              <a:rPr lang="en-US" u="none" baseline="0" dirty="0" smtClean="0"/>
              <a:t> Collection of papers by t</a:t>
            </a:r>
            <a:r>
              <a:rPr lang="en-US" sz="1200" kern="1200" dirty="0" smtClean="0">
                <a:solidFill>
                  <a:schemeClr val="tx1"/>
                </a:solidFill>
                <a:effectLst/>
                <a:latin typeface="+mn-lt"/>
                <a:ea typeface="+mn-ea"/>
                <a:cs typeface="+mn-cs"/>
              </a:rPr>
              <a:t>he New York Academy of Sciences entitled </a:t>
            </a:r>
            <a:r>
              <a:rPr lang="en-US" sz="1200" i="1" kern="1200" dirty="0" smtClean="0">
                <a:solidFill>
                  <a:schemeClr val="tx1"/>
                </a:solidFill>
                <a:effectLst/>
                <a:latin typeface="+mn-lt"/>
                <a:ea typeface="+mn-ea"/>
                <a:cs typeface="+mn-cs"/>
              </a:rPr>
              <a:t>Biological Foundations of Music</a:t>
            </a:r>
            <a:r>
              <a:rPr lang="en-US" sz="1200" kern="1200" dirty="0" smtClean="0">
                <a:solidFill>
                  <a:schemeClr val="tx1"/>
                </a:solidFill>
                <a:effectLst/>
                <a:latin typeface="+mn-lt"/>
                <a:ea typeface="+mn-ea"/>
                <a:cs typeface="+mn-cs"/>
              </a:rPr>
              <a:t> indicate that music can help patients heal faster after surgery, help cancer patients with the healing process, help Alzheimer’s patients to remember events from their past, and help people cope better with severe pain. </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24</a:t>
            </a:fld>
            <a:endParaRPr lang="en-US" dirty="0"/>
          </a:p>
        </p:txBody>
      </p:sp>
    </p:spTree>
    <p:extLst>
      <p:ext uri="{BB962C8B-B14F-4D97-AF65-F5344CB8AC3E}">
        <p14:creationId xmlns:p14="http://schemas.microsoft.com/office/powerpoint/2010/main" val="3585711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smtClean="0"/>
              <a:t>Benefits of playing music:</a:t>
            </a:r>
          </a:p>
          <a:p>
            <a:r>
              <a:rPr lang="en-US" dirty="0" smtClean="0"/>
              <a:t>Example: </a:t>
            </a:r>
            <a:r>
              <a:rPr lang="en-US" sz="1200" kern="1200" dirty="0" smtClean="0">
                <a:solidFill>
                  <a:schemeClr val="tx1"/>
                </a:solidFill>
                <a:effectLst/>
                <a:latin typeface="+mn-lt"/>
                <a:ea typeface="+mn-ea"/>
                <a:cs typeface="+mn-cs"/>
              </a:rPr>
              <a:t>Studies have found that 3- and 4-year old children who learned how to play the piano scored 34% higher on tests of abstract reasoning skills than children who were taught computer skills. Other studies have found that children with attention deficit hyperactivity disorder learned to concentrate better and control their aggression better after playing games based on musical rhythms.</a:t>
            </a:r>
            <a:endParaRPr lang="en-US" dirty="0" smtClean="0"/>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25</a:t>
            </a:fld>
            <a:endParaRPr lang="en-US" dirty="0"/>
          </a:p>
        </p:txBody>
      </p:sp>
    </p:spTree>
    <p:extLst>
      <p:ext uri="{BB962C8B-B14F-4D97-AF65-F5344CB8AC3E}">
        <p14:creationId xmlns:p14="http://schemas.microsoft.com/office/powerpoint/2010/main" val="4047161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26</a:t>
            </a:fld>
            <a:endParaRPr lang="en-US" dirty="0"/>
          </a:p>
        </p:txBody>
      </p:sp>
    </p:spTree>
    <p:extLst>
      <p:ext uri="{BB962C8B-B14F-4D97-AF65-F5344CB8AC3E}">
        <p14:creationId xmlns:p14="http://schemas.microsoft.com/office/powerpoint/2010/main" val="351768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US" u="sng" dirty="0" smtClean="0"/>
              <a:t>Beauty in many guises:</a:t>
            </a:r>
            <a:r>
              <a:rPr lang="en-US" u="none" dirty="0" smtClean="0"/>
              <a:t>  T</a:t>
            </a:r>
            <a:r>
              <a:rPr lang="en-US" dirty="0" smtClean="0"/>
              <a:t>he beauty of a scientific theory, a mathematical equation, or the sheer immensity of the universe emotionally moves many scientists</a:t>
            </a:r>
            <a:r>
              <a:rPr lang="en-US" sz="1200" kern="1200" dirty="0" smtClean="0">
                <a:solidFill>
                  <a:schemeClr val="tx1"/>
                </a:solidFill>
                <a:effectLst/>
                <a:latin typeface="+mn-lt"/>
                <a:ea typeface="+mn-ea"/>
                <a:cs typeface="+mn-cs"/>
              </a:rPr>
              <a:t> </a:t>
            </a:r>
          </a:p>
          <a:p>
            <a:pPr hangingPunct="0"/>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0">
              <a:lnSpc>
                <a:spcPct val="100000"/>
              </a:lnSpc>
              <a:spcBef>
                <a:spcPts val="0"/>
              </a:spcBef>
              <a:spcAft>
                <a:spcPts val="0"/>
              </a:spcAft>
              <a:buClrTx/>
              <a:buSzTx/>
              <a:buFontTx/>
              <a:buNone/>
              <a:tabLst/>
              <a:defRPr/>
            </a:pPr>
            <a:r>
              <a:rPr lang="en-US" sz="1200" u="sng" dirty="0" smtClean="0"/>
              <a:t>Suggestions on scientific theory to be judged partially on its elegance or aesthetic appeal:</a:t>
            </a:r>
          </a:p>
          <a:p>
            <a:pPr hangingPunct="0"/>
            <a:r>
              <a:rPr lang="en-US" sz="1200" kern="1200" dirty="0" smtClean="0">
                <a:solidFill>
                  <a:schemeClr val="tx1"/>
                </a:solidFill>
                <a:effectLst/>
                <a:latin typeface="+mn-lt"/>
                <a:ea typeface="+mn-ea"/>
                <a:cs typeface="+mn-cs"/>
              </a:rPr>
              <a:t>Example: Susan Fitzpatrick recalled how she entered the field of science because of the beauty she saw in Krebs cycle of cellular respiration. Fitzpatrick’s story about beauty was about the world’s most demanding bicycle race, Tour de France.</a:t>
            </a:r>
            <a:r>
              <a:rPr 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hangingPunct="0"/>
            <a:endParaRPr lang="en-US" sz="1200" kern="1200" dirty="0" smtClean="0">
              <a:solidFill>
                <a:schemeClr val="tx1"/>
              </a:solidFill>
              <a:effectLst/>
              <a:latin typeface="+mn-lt"/>
              <a:ea typeface="+mn-ea"/>
              <a:cs typeface="+mn-cs"/>
            </a:endParaRPr>
          </a:p>
          <a:p>
            <a:endParaRPr lang="en-IN" dirty="0" smtClean="0"/>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27</a:t>
            </a:fld>
            <a:endParaRPr lang="en-US" dirty="0"/>
          </a:p>
        </p:txBody>
      </p:sp>
    </p:spTree>
    <p:extLst>
      <p:ext uri="{BB962C8B-B14F-4D97-AF65-F5344CB8AC3E}">
        <p14:creationId xmlns:p14="http://schemas.microsoft.com/office/powerpoint/2010/main" val="3347963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rPr>
              <a:t>Kaplan’s savannah hypothesis: </a:t>
            </a:r>
            <a:r>
              <a:rPr lang="en-US" sz="1200" kern="1200" dirty="0" smtClean="0">
                <a:solidFill>
                  <a:schemeClr val="tx1"/>
                </a:solidFill>
                <a:effectLst/>
                <a:latin typeface="+mn-lt"/>
                <a:ea typeface="+mn-ea"/>
                <a:cs typeface="+mn-cs"/>
              </a:rPr>
              <a:t>Finds evolutionary significance in our elemental interest and curiosity about landscapes, insofar as such traits encouraged early humans to explore their environment.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smtClean="0"/>
              <a:t>Emotional responses to forms and images a result of innate responses from deep collective unconscious:</a:t>
            </a:r>
            <a:r>
              <a:rPr lang="en-US" sz="1200" u="none" dirty="0" smtClean="0"/>
              <a:t> Carl Jung</a:t>
            </a:r>
            <a:r>
              <a:rPr lang="en-US" sz="1200" u="sng"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smtClean="0"/>
              <a:t>Aesthetic sense evolved from early attachment between mothers and infants:</a:t>
            </a:r>
            <a:r>
              <a:rPr lang="en-US" sz="1200" u="none" dirty="0" smtClean="0"/>
              <a:t> proposed by Ellen</a:t>
            </a:r>
            <a:r>
              <a:rPr lang="en-US" sz="1200" u="none" baseline="0" dirty="0" smtClean="0"/>
              <a:t> Dissanayake</a:t>
            </a:r>
            <a:endParaRPr lang="en-US" sz="1200" u="none"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smtClean="0"/>
              <a:t>Judgment of what is beautiful learned from culture and historical period: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Example: Many people in Western societies find the music of India to be strangely discomforting, primarily because Indian music uses a quartertone scale while Western music uses a halftone scale. Similarly, the highly stylized form of Japanese drama called Noh is completely incomprehensible for most Westerners, even though the aesthetic of Japanese gardens is very accessible. </a:t>
            </a: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28</a:t>
            </a:fld>
            <a:endParaRPr lang="en-US" dirty="0"/>
          </a:p>
        </p:txBody>
      </p:sp>
    </p:spTree>
    <p:extLst>
      <p:ext uri="{BB962C8B-B14F-4D97-AF65-F5344CB8AC3E}">
        <p14:creationId xmlns:p14="http://schemas.microsoft.com/office/powerpoint/2010/main" val="301913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rPr>
              <a:t>Tragic events are part of life: </a:t>
            </a:r>
            <a:r>
              <a:rPr lang="en-US" sz="1200" kern="1200" dirty="0" smtClean="0">
                <a:solidFill>
                  <a:schemeClr val="tx1"/>
                </a:solidFill>
                <a:effectLst/>
                <a:latin typeface="+mn-lt"/>
                <a:ea typeface="+mn-ea"/>
                <a:cs typeface="+mn-cs"/>
              </a:rPr>
              <a:t>In order to face human mortality,</a:t>
            </a:r>
            <a:r>
              <a:rPr lang="en-US" sz="1200" kern="1200" baseline="0" dirty="0" smtClean="0">
                <a:solidFill>
                  <a:schemeClr val="tx1"/>
                </a:solidFill>
                <a:effectLst/>
                <a:latin typeface="+mn-lt"/>
                <a:ea typeface="+mn-ea"/>
                <a:cs typeface="+mn-cs"/>
              </a:rPr>
              <a:t> people</a:t>
            </a:r>
            <a:r>
              <a:rPr lang="en-US" sz="1200" kern="1200" dirty="0" smtClean="0">
                <a:solidFill>
                  <a:schemeClr val="tx1"/>
                </a:solidFill>
                <a:effectLst/>
                <a:latin typeface="+mn-lt"/>
                <a:ea typeface="+mn-ea"/>
                <a:cs typeface="+mn-cs"/>
              </a:rPr>
              <a:t> must inevitably confront sadness in some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smtClean="0"/>
              <a:t>Power of artistic tragedy is paradoxical: </a:t>
            </a:r>
            <a:r>
              <a:rPr lang="en-US" sz="1200" b="0" u="none" dirty="0" smtClean="0"/>
              <a:t>Art enables people to experience tragedy and gain three benefits: </a:t>
            </a:r>
            <a:r>
              <a:rPr lang="en-US" sz="1200" kern="1200" dirty="0" smtClean="0">
                <a:solidFill>
                  <a:schemeClr val="tx1"/>
                </a:solidFill>
                <a:effectLst/>
                <a:latin typeface="+mn-lt"/>
                <a:ea typeface="+mn-ea"/>
                <a:cs typeface="+mn-cs"/>
              </a:rPr>
              <a:t>empathy for characters reminds us of our shared humanity and may even serve to increase compassion and charity;</a:t>
            </a:r>
            <a:r>
              <a:rPr lang="en-US" sz="1200" kern="1200" baseline="0" dirty="0" smtClean="0">
                <a:solidFill>
                  <a:schemeClr val="tx1"/>
                </a:solidFill>
                <a:effectLst/>
                <a:latin typeface="+mn-lt"/>
                <a:ea typeface="+mn-ea"/>
                <a:cs typeface="+mn-cs"/>
              </a:rPr>
              <a:t> c</a:t>
            </a:r>
            <a:r>
              <a:rPr lang="en-US" sz="1200" kern="1200" dirty="0" smtClean="0">
                <a:solidFill>
                  <a:schemeClr val="tx1"/>
                </a:solidFill>
                <a:effectLst/>
                <a:latin typeface="+mn-lt"/>
                <a:ea typeface="+mn-ea"/>
                <a:cs typeface="+mn-cs"/>
              </a:rPr>
              <a:t>ompassion that helps us to resolve not to allow such tragedies to occur if we can prevent them;</a:t>
            </a:r>
            <a:r>
              <a:rPr lang="en-US" sz="1200" kern="1200" baseline="0" dirty="0" smtClean="0">
                <a:solidFill>
                  <a:schemeClr val="tx1"/>
                </a:solidFill>
                <a:effectLst/>
                <a:latin typeface="+mn-lt"/>
                <a:ea typeface="+mn-ea"/>
                <a:cs typeface="+mn-cs"/>
              </a:rPr>
              <a:t> feel emotions through a substitute</a:t>
            </a:r>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29</a:t>
            </a:fld>
            <a:endParaRPr lang="en-US" dirty="0"/>
          </a:p>
        </p:txBody>
      </p:sp>
    </p:spTree>
    <p:extLst>
      <p:ext uri="{BB962C8B-B14F-4D97-AF65-F5344CB8AC3E}">
        <p14:creationId xmlns:p14="http://schemas.microsoft.com/office/powerpoint/2010/main" val="1339990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US" sz="1200" u="sng" kern="1200" dirty="0" smtClean="0">
                <a:solidFill>
                  <a:schemeClr val="tx1"/>
                </a:solidFill>
                <a:effectLst/>
                <a:latin typeface="+mn-lt"/>
                <a:ea typeface="+mn-ea"/>
                <a:cs typeface="+mn-cs"/>
              </a:rPr>
              <a:t>Innate genius theory: </a:t>
            </a:r>
            <a:r>
              <a:rPr lang="en-US" sz="1200" kern="1200" dirty="0" smtClean="0">
                <a:solidFill>
                  <a:schemeClr val="tx1"/>
                </a:solidFill>
                <a:effectLst/>
                <a:latin typeface="+mn-lt"/>
                <a:ea typeface="+mn-ea"/>
                <a:cs typeface="+mn-cs"/>
              </a:rPr>
              <a:t>Excellence is the result of innate ability. That is, it is genetically determined and, therefore, experts basically are born but not made.</a:t>
            </a:r>
          </a:p>
          <a:p>
            <a:pPr hangingPunct="0"/>
            <a:r>
              <a:rPr lang="en-US" sz="1200" kern="1200" dirty="0" smtClean="0">
                <a:solidFill>
                  <a:schemeClr val="tx1"/>
                </a:solidFill>
                <a:effectLst/>
                <a:latin typeface="+mn-lt"/>
                <a:ea typeface="+mn-ea"/>
                <a:cs typeface="+mn-cs"/>
              </a:rPr>
              <a:t> </a:t>
            </a:r>
          </a:p>
          <a:p>
            <a:pPr hangingPunct="0"/>
            <a:r>
              <a:rPr lang="en-US" sz="1200" u="sng" kern="1200" dirty="0" smtClean="0">
                <a:solidFill>
                  <a:schemeClr val="tx1"/>
                </a:solidFill>
                <a:effectLst/>
                <a:latin typeface="+mn-lt"/>
                <a:ea typeface="+mn-ea"/>
                <a:cs typeface="+mn-cs"/>
              </a:rPr>
              <a:t>Learning Excellence: </a:t>
            </a:r>
            <a:r>
              <a:rPr lang="en-US" sz="1200" kern="1200" dirty="0" smtClean="0">
                <a:solidFill>
                  <a:schemeClr val="tx1"/>
                </a:solidFill>
                <a:effectLst/>
                <a:latin typeface="+mn-lt"/>
                <a:ea typeface="+mn-ea"/>
                <a:cs typeface="+mn-cs"/>
              </a:rPr>
              <a:t>Learning more important than biology for the acquisition of extraordinary skills.</a:t>
            </a:r>
          </a:p>
          <a:p>
            <a:pPr hangingPunct="0"/>
            <a:r>
              <a:rPr lang="en-US" sz="1200" kern="1200" dirty="0" smtClean="0">
                <a:solidFill>
                  <a:schemeClr val="tx1"/>
                </a:solidFill>
                <a:effectLst/>
                <a:latin typeface="+mn-lt"/>
                <a:ea typeface="+mn-ea"/>
                <a:cs typeface="+mn-cs"/>
              </a:rPr>
              <a:t> </a:t>
            </a:r>
          </a:p>
          <a:p>
            <a:pPr hangingPunct="0"/>
            <a:r>
              <a:rPr lang="en-US" sz="1200" u="sng" kern="1200" dirty="0" smtClean="0">
                <a:solidFill>
                  <a:schemeClr val="tx1"/>
                </a:solidFill>
                <a:effectLst/>
                <a:latin typeface="+mn-lt"/>
                <a:ea typeface="+mn-ea"/>
                <a:cs typeface="+mn-cs"/>
              </a:rPr>
              <a:t>Intensive Practice: </a:t>
            </a:r>
            <a:r>
              <a:rPr lang="en-US" sz="1200" kern="1200" dirty="0" smtClean="0">
                <a:solidFill>
                  <a:schemeClr val="tx1"/>
                </a:solidFill>
                <a:effectLst/>
                <a:latin typeface="+mn-lt"/>
                <a:ea typeface="+mn-ea"/>
                <a:cs typeface="+mn-cs"/>
              </a:rPr>
              <a:t>Can indeed mimic the superior abilities of experts.</a:t>
            </a:r>
          </a:p>
          <a:p>
            <a:pPr hangingPunct="0"/>
            <a:r>
              <a:rPr lang="en-US" sz="1200" kern="1200" dirty="0" smtClean="0">
                <a:solidFill>
                  <a:schemeClr val="tx1"/>
                </a:solidFill>
                <a:effectLst/>
                <a:latin typeface="+mn-lt"/>
                <a:ea typeface="+mn-ea"/>
                <a:cs typeface="+mn-cs"/>
              </a:rPr>
              <a:t> </a:t>
            </a:r>
          </a:p>
          <a:p>
            <a:pPr hangingPunct="0"/>
            <a:r>
              <a:rPr lang="en-US" sz="1200" u="sng" kern="1200" dirty="0" smtClean="0">
                <a:solidFill>
                  <a:schemeClr val="tx1"/>
                </a:solidFill>
                <a:effectLst/>
                <a:latin typeface="+mn-lt"/>
                <a:ea typeface="+mn-ea"/>
                <a:cs typeface="+mn-cs"/>
              </a:rPr>
              <a:t>Physical and Emotional Characteristics: </a:t>
            </a:r>
            <a:r>
              <a:rPr lang="en-US" sz="1200" kern="1200" dirty="0" smtClean="0">
                <a:solidFill>
                  <a:schemeClr val="tx1"/>
                </a:solidFill>
                <a:effectLst/>
                <a:latin typeface="+mn-lt"/>
                <a:ea typeface="+mn-ea"/>
                <a:cs typeface="+mn-cs"/>
              </a:rPr>
              <a:t>If any portion of excellence is inherited, it seems likely to be physical or emotional characteristics that match with the requirements for particular sports, or personality dispositions that match with particular interest areas.</a:t>
            </a:r>
          </a:p>
          <a:p>
            <a:pPr hangingPunct="0"/>
            <a:r>
              <a:rPr lang="en-US" sz="1200"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3</a:t>
            </a:fld>
            <a:endParaRPr lang="en-US" dirty="0"/>
          </a:p>
        </p:txBody>
      </p:sp>
    </p:spTree>
    <p:extLst>
      <p:ext uri="{BB962C8B-B14F-4D97-AF65-F5344CB8AC3E}">
        <p14:creationId xmlns:p14="http://schemas.microsoft.com/office/powerpoint/2010/main" val="20790145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smtClean="0"/>
              <a:t>Defined as “adaptive originality</a:t>
            </a:r>
            <a:r>
              <a:rPr lang="en-US" sz="1200" u="none" dirty="0" smtClean="0"/>
              <a:t>”:</a:t>
            </a:r>
            <a:r>
              <a:rPr lang="en-US" sz="1200" u="none" baseline="0" dirty="0" smtClean="0"/>
              <a:t> </a:t>
            </a:r>
            <a:r>
              <a:rPr lang="en-US" sz="1200" kern="1200" dirty="0" smtClean="0">
                <a:solidFill>
                  <a:schemeClr val="tx1"/>
                </a:solidFill>
                <a:effectLst/>
                <a:latin typeface="+mn-lt"/>
                <a:ea typeface="+mn-ea"/>
                <a:cs typeface="+mn-cs"/>
              </a:rPr>
              <a:t>by Dean Simonton (2009).</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To be creative, an idea or product must be original, novel, surprising, or unexpected and it must also be adaptive--that is, it must provide a useful solution to a real-life problem. These dual criteria mean that if you are the only person to see your latest painting as inventive, inspiring, and original, then it really isn’t creative.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smtClean="0"/>
              <a:t>Should make a meaningful contribution to culture:</a:t>
            </a:r>
            <a:r>
              <a:rPr lang="en-US" sz="1200" u="none" dirty="0" smtClean="0"/>
              <a:t> by </a:t>
            </a:r>
            <a:r>
              <a:rPr lang="en-US" sz="1200" kern="1200" dirty="0" smtClean="0">
                <a:solidFill>
                  <a:schemeClr val="tx1"/>
                </a:solidFill>
                <a:effectLst/>
                <a:latin typeface="+mn-lt"/>
                <a:ea typeface="+mn-ea"/>
                <a:cs typeface="+mn-cs"/>
              </a:rPr>
              <a:t>John Nicholls (1972).</a:t>
            </a:r>
            <a:r>
              <a:rPr lang="en-US" sz="1200" kern="1200" baseline="0" dirty="0" smtClean="0">
                <a:solidFill>
                  <a:schemeClr val="tx1"/>
                </a:solidFill>
                <a:effectLst/>
                <a:latin typeface="+mn-lt"/>
                <a:ea typeface="+mn-ea"/>
                <a:cs typeface="+mn-cs"/>
              </a:rPr>
              <a:t> I</a:t>
            </a:r>
            <a:r>
              <a:rPr lang="en-US" sz="1200" kern="1200" dirty="0" smtClean="0">
                <a:solidFill>
                  <a:schemeClr val="tx1"/>
                </a:solidFill>
                <a:effectLst/>
                <a:latin typeface="+mn-lt"/>
                <a:ea typeface="+mn-ea"/>
                <a:cs typeface="+mn-cs"/>
              </a:rPr>
              <a:t>f we find a novel and unique solution to the problem of how to dust our apartment, it may be considered clever but it may not be true creativity.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39974C31-EB4A-4B21-8134-CB5741A1DC5F}" type="slidenum">
              <a:rPr lang="en-US" smtClean="0"/>
              <a:t>30</a:t>
            </a:fld>
            <a:endParaRPr lang="en-US" dirty="0"/>
          </a:p>
        </p:txBody>
      </p:sp>
    </p:spTree>
    <p:extLst>
      <p:ext uri="{BB962C8B-B14F-4D97-AF65-F5344CB8AC3E}">
        <p14:creationId xmlns:p14="http://schemas.microsoft.com/office/powerpoint/2010/main" val="34403216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rPr>
              <a:t>Little-c creativity</a:t>
            </a:r>
            <a:r>
              <a:rPr lang="en-US" sz="1200" kern="1200" dirty="0" smtClean="0">
                <a:solidFill>
                  <a:schemeClr val="tx1"/>
                </a:solidFill>
                <a:effectLst/>
                <a:latin typeface="+mn-lt"/>
                <a:ea typeface="+mn-ea"/>
                <a:cs typeface="+mn-cs"/>
              </a:rPr>
              <a:t>: Unique solutions, not necessarily groundbreaking innovations</a:t>
            </a:r>
          </a:p>
          <a:p>
            <a:endParaRPr lang="en-IN" dirty="0"/>
          </a:p>
        </p:txBody>
      </p:sp>
      <p:sp>
        <p:nvSpPr>
          <p:cNvPr id="4" name="Slide Number Placeholder 3"/>
          <p:cNvSpPr>
            <a:spLocks noGrp="1"/>
          </p:cNvSpPr>
          <p:nvPr>
            <p:ph type="sldNum" sz="quarter" idx="10"/>
          </p:nvPr>
        </p:nvSpPr>
        <p:spPr/>
        <p:txBody>
          <a:bodyPr/>
          <a:lstStyle/>
          <a:p>
            <a:fld id="{39974C31-EB4A-4B21-8134-CB5741A1DC5F}" type="slidenum">
              <a:rPr lang="en-US" smtClean="0"/>
              <a:t>31</a:t>
            </a:fld>
            <a:endParaRPr lang="en-US" dirty="0"/>
          </a:p>
        </p:txBody>
      </p:sp>
    </p:spTree>
    <p:extLst>
      <p:ext uri="{BB962C8B-B14F-4D97-AF65-F5344CB8AC3E}">
        <p14:creationId xmlns:p14="http://schemas.microsoft.com/office/powerpoint/2010/main" val="14008291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Difficulty of measuring creativity quantifiably: </a:t>
            </a:r>
            <a:r>
              <a:rPr lang="en-US" sz="1200" kern="1200" dirty="0" smtClean="0">
                <a:solidFill>
                  <a:schemeClr val="tx1"/>
                </a:solidFill>
                <a:effectLst/>
                <a:latin typeface="+mn-lt"/>
                <a:ea typeface="+mn-ea"/>
                <a:cs typeface="+mn-cs"/>
              </a:rPr>
              <a:t>Psychologists</a:t>
            </a:r>
            <a:r>
              <a:rPr lang="en-US" sz="1200" kern="1200" baseline="0" dirty="0" smtClean="0">
                <a:solidFill>
                  <a:schemeClr val="tx1"/>
                </a:solidFill>
                <a:effectLst/>
                <a:latin typeface="+mn-lt"/>
                <a:ea typeface="+mn-ea"/>
                <a:cs typeface="+mn-cs"/>
              </a:rPr>
              <a:t> usually</a:t>
            </a:r>
            <a:r>
              <a:rPr lang="en-US" sz="1200" kern="1200" dirty="0" smtClean="0">
                <a:solidFill>
                  <a:schemeClr val="tx1"/>
                </a:solidFill>
                <a:effectLst/>
                <a:latin typeface="+mn-lt"/>
                <a:ea typeface="+mn-ea"/>
                <a:cs typeface="+mn-cs"/>
              </a:rPr>
              <a:t> measure relative degrees of creativity. </a:t>
            </a:r>
          </a:p>
          <a:p>
            <a:pPr marL="0" marR="0" indent="0" algn="l" defTabSz="914400" rtl="0" eaLnBrk="1" fontAlgn="auto" latinLnBrk="0" hangingPunct="0">
              <a:lnSpc>
                <a:spcPct val="100000"/>
              </a:lnSpc>
              <a:spcBef>
                <a:spcPts val="0"/>
              </a:spcBef>
              <a:spcAft>
                <a:spcPts val="0"/>
              </a:spcAft>
              <a:buClrTx/>
              <a:buSzTx/>
              <a:buFontTx/>
              <a:buNone/>
              <a:tabLst/>
              <a:defRPr/>
            </a:pPr>
            <a:endParaRPr lang="en-US" sz="1200" u="sng" dirty="0" smtClean="0"/>
          </a:p>
          <a:p>
            <a:pPr marL="0" marR="0" indent="0" algn="l" defTabSz="914400" rtl="0" eaLnBrk="1" fontAlgn="auto" latinLnBrk="0" hangingPunct="0">
              <a:lnSpc>
                <a:spcPct val="100000"/>
              </a:lnSpc>
              <a:spcBef>
                <a:spcPts val="0"/>
              </a:spcBef>
              <a:spcAft>
                <a:spcPts val="0"/>
              </a:spcAft>
              <a:buClrTx/>
              <a:buSzTx/>
              <a:buFontTx/>
              <a:buNone/>
              <a:tabLst/>
              <a:defRPr/>
            </a:pPr>
            <a:r>
              <a:rPr lang="en-US" u="sng" dirty="0" smtClean="0"/>
              <a:t>Creativity in one domain only moderately associated with creativity in a different domain: </a:t>
            </a:r>
            <a:r>
              <a:rPr lang="en-US" u="none" baseline="0" dirty="0" smtClean="0"/>
              <a:t> Painting and writing </a:t>
            </a:r>
          </a:p>
          <a:p>
            <a:pPr marL="0" marR="0" indent="0" algn="l" defTabSz="914400" rtl="0" eaLnBrk="1" fontAlgn="auto" latinLnBrk="0" hangingPunct="0">
              <a:lnSpc>
                <a:spcPct val="100000"/>
              </a:lnSpc>
              <a:spcBef>
                <a:spcPts val="0"/>
              </a:spcBef>
              <a:spcAft>
                <a:spcPts val="0"/>
              </a:spcAft>
              <a:buClrTx/>
              <a:buSzTx/>
              <a:buFontTx/>
              <a:buNone/>
              <a:tabLst/>
              <a:defRPr/>
            </a:pPr>
            <a:endParaRPr lang="en-US" u="none" baseline="0" dirty="0" smtClean="0"/>
          </a:p>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Four research traditions dominate studies of creativity: </a:t>
            </a:r>
            <a:r>
              <a:rPr lang="en-US" sz="1200" kern="1200" dirty="0" smtClean="0">
                <a:solidFill>
                  <a:schemeClr val="tx1"/>
                </a:solidFill>
                <a:effectLst/>
                <a:latin typeface="+mn-lt"/>
                <a:ea typeface="+mn-ea"/>
                <a:cs typeface="+mn-cs"/>
              </a:rPr>
              <a:t>Focusing on person, process, press, and product, respectively. </a:t>
            </a:r>
          </a:p>
          <a:p>
            <a:pPr marL="0" marR="0" indent="0" algn="l" defTabSz="914400" rtl="0" eaLnBrk="1" fontAlgn="auto" latinLnBrk="0" hangingPunct="0">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Studies of creative </a:t>
            </a:r>
            <a:r>
              <a:rPr lang="en-US" sz="1200" i="1" kern="1200" dirty="0" smtClean="0">
                <a:solidFill>
                  <a:schemeClr val="tx1"/>
                </a:solidFill>
                <a:effectLst/>
                <a:latin typeface="+mn-lt"/>
                <a:ea typeface="+mn-ea"/>
                <a:cs typeface="+mn-cs"/>
              </a:rPr>
              <a:t>persons</a:t>
            </a:r>
            <a:r>
              <a:rPr lang="en-US" sz="1200" kern="1200" dirty="0" smtClean="0">
                <a:solidFill>
                  <a:schemeClr val="tx1"/>
                </a:solidFill>
                <a:effectLst/>
                <a:latin typeface="+mn-lt"/>
                <a:ea typeface="+mn-ea"/>
                <a:cs typeface="+mn-cs"/>
              </a:rPr>
              <a:t> tend to investigate personality traits or other attributes associated with individuals. </a:t>
            </a:r>
            <a:r>
              <a:rPr lang="en-US" sz="1200" i="1" kern="1200" dirty="0" smtClean="0">
                <a:solidFill>
                  <a:schemeClr val="tx1"/>
                </a:solidFill>
                <a:effectLst/>
                <a:latin typeface="+mn-lt"/>
                <a:ea typeface="+mn-ea"/>
                <a:cs typeface="+mn-cs"/>
              </a:rPr>
              <a:t>Process</a:t>
            </a:r>
            <a:r>
              <a:rPr lang="en-US" sz="1200" kern="1200" dirty="0" smtClean="0">
                <a:solidFill>
                  <a:schemeClr val="tx1"/>
                </a:solidFill>
                <a:effectLst/>
                <a:latin typeface="+mn-lt"/>
                <a:ea typeface="+mn-ea"/>
                <a:cs typeface="+mn-cs"/>
              </a:rPr>
              <a:t> studies look at how creativity happens. </a:t>
            </a:r>
            <a:r>
              <a:rPr lang="en-US" sz="1200" i="1" kern="1200" dirty="0" smtClean="0">
                <a:solidFill>
                  <a:schemeClr val="tx1"/>
                </a:solidFill>
                <a:effectLst/>
                <a:latin typeface="+mn-lt"/>
                <a:ea typeface="+mn-ea"/>
                <a:cs typeface="+mn-cs"/>
              </a:rPr>
              <a:t>Press</a:t>
            </a:r>
            <a:r>
              <a:rPr lang="en-US" sz="1200" kern="1200" dirty="0" smtClean="0">
                <a:solidFill>
                  <a:schemeClr val="tx1"/>
                </a:solidFill>
                <a:effectLst/>
                <a:latin typeface="+mn-lt"/>
                <a:ea typeface="+mn-ea"/>
                <a:cs typeface="+mn-cs"/>
              </a:rPr>
              <a:t> refers to the environmental influences that may help or hinder creativity. Finally, a </a:t>
            </a:r>
            <a:r>
              <a:rPr lang="en-US" sz="1200" i="1" kern="1200" dirty="0" smtClean="0">
                <a:solidFill>
                  <a:schemeClr val="tx1"/>
                </a:solidFill>
                <a:effectLst/>
                <a:latin typeface="+mn-lt"/>
                <a:ea typeface="+mn-ea"/>
                <a:cs typeface="+mn-cs"/>
              </a:rPr>
              <a:t>product</a:t>
            </a:r>
            <a:r>
              <a:rPr lang="en-US" sz="1200" kern="1200" dirty="0" smtClean="0">
                <a:solidFill>
                  <a:schemeClr val="tx1"/>
                </a:solidFill>
                <a:effectLst/>
                <a:latin typeface="+mn-lt"/>
                <a:ea typeface="+mn-ea"/>
                <a:cs typeface="+mn-cs"/>
              </a:rPr>
              <a:t> approach focuses on actual outcomes of creativity.</a:t>
            </a:r>
            <a:endParaRPr lang="en-US" sz="1200" u="sng" dirty="0" smtClean="0"/>
          </a:p>
          <a:p>
            <a:pPr marL="0" marR="0" indent="0" algn="l" defTabSz="914400" rtl="0" eaLnBrk="1" fontAlgn="auto" latinLnBrk="0" hangingPunct="0">
              <a:lnSpc>
                <a:spcPct val="100000"/>
              </a:lnSpc>
              <a:spcBef>
                <a:spcPts val="0"/>
              </a:spcBef>
              <a:spcAft>
                <a:spcPts val="0"/>
              </a:spcAft>
              <a:buClrTx/>
              <a:buSzTx/>
              <a:buFontTx/>
              <a:buNone/>
              <a:tabLst/>
              <a:defRPr/>
            </a:pPr>
            <a:endParaRPr lang="en-US" u="sng" dirty="0" smtClean="0"/>
          </a:p>
        </p:txBody>
      </p:sp>
      <p:sp>
        <p:nvSpPr>
          <p:cNvPr id="4" name="Slide Number Placeholder 3"/>
          <p:cNvSpPr>
            <a:spLocks noGrp="1"/>
          </p:cNvSpPr>
          <p:nvPr>
            <p:ph type="sldNum" sz="quarter" idx="10"/>
          </p:nvPr>
        </p:nvSpPr>
        <p:spPr/>
        <p:txBody>
          <a:bodyPr/>
          <a:lstStyle/>
          <a:p>
            <a:fld id="{39974C31-EB4A-4B21-8134-CB5741A1DC5F}" type="slidenum">
              <a:rPr lang="en-US" smtClean="0"/>
              <a:t>32</a:t>
            </a:fld>
            <a:endParaRPr lang="en-US" dirty="0"/>
          </a:p>
        </p:txBody>
      </p:sp>
    </p:spTree>
    <p:extLst>
      <p:ext uri="{BB962C8B-B14F-4D97-AF65-F5344CB8AC3E}">
        <p14:creationId xmlns:p14="http://schemas.microsoft.com/office/powerpoint/2010/main" val="22730298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Difficulty of measuring creativity quantifiably: </a:t>
            </a:r>
            <a:r>
              <a:rPr lang="en-US" sz="1200" kern="1200" dirty="0" smtClean="0">
                <a:solidFill>
                  <a:schemeClr val="tx1"/>
                </a:solidFill>
                <a:effectLst/>
                <a:latin typeface="+mn-lt"/>
                <a:ea typeface="+mn-ea"/>
                <a:cs typeface="+mn-cs"/>
              </a:rPr>
              <a:t>Psychologists</a:t>
            </a:r>
            <a:r>
              <a:rPr lang="en-US" sz="1200" kern="1200" baseline="0" dirty="0" smtClean="0">
                <a:solidFill>
                  <a:schemeClr val="tx1"/>
                </a:solidFill>
                <a:effectLst/>
                <a:latin typeface="+mn-lt"/>
                <a:ea typeface="+mn-ea"/>
                <a:cs typeface="+mn-cs"/>
              </a:rPr>
              <a:t> usually</a:t>
            </a:r>
            <a:r>
              <a:rPr lang="en-US" sz="1200" kern="1200" dirty="0" smtClean="0">
                <a:solidFill>
                  <a:schemeClr val="tx1"/>
                </a:solidFill>
                <a:effectLst/>
                <a:latin typeface="+mn-lt"/>
                <a:ea typeface="+mn-ea"/>
                <a:cs typeface="+mn-cs"/>
              </a:rPr>
              <a:t> measure relative degrees of creativity. </a:t>
            </a:r>
          </a:p>
          <a:p>
            <a:pPr marL="0" marR="0" indent="0" algn="l" defTabSz="914400" rtl="0" eaLnBrk="1" fontAlgn="auto" latinLnBrk="0" hangingPunct="0">
              <a:lnSpc>
                <a:spcPct val="100000"/>
              </a:lnSpc>
              <a:spcBef>
                <a:spcPts val="0"/>
              </a:spcBef>
              <a:spcAft>
                <a:spcPts val="0"/>
              </a:spcAft>
              <a:buClrTx/>
              <a:buSzTx/>
              <a:buFontTx/>
              <a:buNone/>
              <a:tabLst/>
              <a:defRPr/>
            </a:pPr>
            <a:endParaRPr lang="en-US" sz="1200" u="sng" dirty="0" smtClean="0"/>
          </a:p>
          <a:p>
            <a:pPr marL="0" marR="0" indent="0" algn="l" defTabSz="914400" rtl="0" eaLnBrk="1" fontAlgn="auto" latinLnBrk="0" hangingPunct="0">
              <a:lnSpc>
                <a:spcPct val="100000"/>
              </a:lnSpc>
              <a:spcBef>
                <a:spcPts val="0"/>
              </a:spcBef>
              <a:spcAft>
                <a:spcPts val="0"/>
              </a:spcAft>
              <a:buClrTx/>
              <a:buSzTx/>
              <a:buFontTx/>
              <a:buNone/>
              <a:tabLst/>
              <a:defRPr/>
            </a:pPr>
            <a:r>
              <a:rPr lang="en-US" u="sng" dirty="0" smtClean="0"/>
              <a:t>Creativity in one domain only moderately associated with creativity in a different domain: </a:t>
            </a:r>
            <a:r>
              <a:rPr lang="en-US" u="none" baseline="0" dirty="0" smtClean="0"/>
              <a:t> Painting and writing </a:t>
            </a:r>
          </a:p>
          <a:p>
            <a:pPr marL="0" marR="0" indent="0" algn="l" defTabSz="914400" rtl="0" eaLnBrk="1" fontAlgn="auto" latinLnBrk="0" hangingPunct="0">
              <a:lnSpc>
                <a:spcPct val="100000"/>
              </a:lnSpc>
              <a:spcBef>
                <a:spcPts val="0"/>
              </a:spcBef>
              <a:spcAft>
                <a:spcPts val="0"/>
              </a:spcAft>
              <a:buClrTx/>
              <a:buSzTx/>
              <a:buFontTx/>
              <a:buNone/>
              <a:tabLst/>
              <a:defRPr/>
            </a:pPr>
            <a:endParaRPr lang="en-US" u="none" baseline="0" dirty="0" smtClean="0"/>
          </a:p>
          <a:p>
            <a:pPr marL="0" marR="0" indent="0" algn="l" defTabSz="914400" rtl="0" eaLnBrk="1" fontAlgn="auto" latinLnBrk="0" hangingPunct="0">
              <a:lnSpc>
                <a:spcPct val="100000"/>
              </a:lnSpc>
              <a:spcBef>
                <a:spcPts val="0"/>
              </a:spcBef>
              <a:spcAft>
                <a:spcPts val="0"/>
              </a:spcAft>
              <a:buClrTx/>
              <a:buSzTx/>
              <a:buFontTx/>
              <a:buNone/>
              <a:tabLst/>
              <a:defRPr/>
            </a:pPr>
            <a:r>
              <a:rPr lang="en-US" sz="1200" u="sng" dirty="0" smtClean="0"/>
              <a:t>Four research traditions dominate studies of creativity: </a:t>
            </a:r>
            <a:r>
              <a:rPr lang="en-US" sz="1200" kern="1200" dirty="0" smtClean="0">
                <a:solidFill>
                  <a:schemeClr val="tx1"/>
                </a:solidFill>
                <a:effectLst/>
                <a:latin typeface="+mn-lt"/>
                <a:ea typeface="+mn-ea"/>
                <a:cs typeface="+mn-cs"/>
              </a:rPr>
              <a:t>Focusing on person, process, press, and product, respectively. </a:t>
            </a:r>
          </a:p>
          <a:p>
            <a:pPr marL="0" marR="0" indent="0" algn="l" defTabSz="914400" rtl="0" eaLnBrk="1" fontAlgn="auto" latinLnBrk="0" hangingPunct="0">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Studies of creative </a:t>
            </a:r>
            <a:r>
              <a:rPr lang="en-US" sz="1200" i="1" kern="1200" dirty="0" smtClean="0">
                <a:solidFill>
                  <a:schemeClr val="tx1"/>
                </a:solidFill>
                <a:effectLst/>
                <a:latin typeface="+mn-lt"/>
                <a:ea typeface="+mn-ea"/>
                <a:cs typeface="+mn-cs"/>
              </a:rPr>
              <a:t>persons</a:t>
            </a:r>
            <a:r>
              <a:rPr lang="en-US" sz="1200" kern="1200" dirty="0" smtClean="0">
                <a:solidFill>
                  <a:schemeClr val="tx1"/>
                </a:solidFill>
                <a:effectLst/>
                <a:latin typeface="+mn-lt"/>
                <a:ea typeface="+mn-ea"/>
                <a:cs typeface="+mn-cs"/>
              </a:rPr>
              <a:t> tend to investigate personality traits or other attributes associated with individuals. </a:t>
            </a:r>
            <a:r>
              <a:rPr lang="en-US" sz="1200" i="1" kern="1200" dirty="0" smtClean="0">
                <a:solidFill>
                  <a:schemeClr val="tx1"/>
                </a:solidFill>
                <a:effectLst/>
                <a:latin typeface="+mn-lt"/>
                <a:ea typeface="+mn-ea"/>
                <a:cs typeface="+mn-cs"/>
              </a:rPr>
              <a:t>Process</a:t>
            </a:r>
            <a:r>
              <a:rPr lang="en-US" sz="1200" kern="1200" dirty="0" smtClean="0">
                <a:solidFill>
                  <a:schemeClr val="tx1"/>
                </a:solidFill>
                <a:effectLst/>
                <a:latin typeface="+mn-lt"/>
                <a:ea typeface="+mn-ea"/>
                <a:cs typeface="+mn-cs"/>
              </a:rPr>
              <a:t> studies look at how creativity happens. </a:t>
            </a:r>
            <a:r>
              <a:rPr lang="en-US" sz="1200" i="1" kern="1200" dirty="0" smtClean="0">
                <a:solidFill>
                  <a:schemeClr val="tx1"/>
                </a:solidFill>
                <a:effectLst/>
                <a:latin typeface="+mn-lt"/>
                <a:ea typeface="+mn-ea"/>
                <a:cs typeface="+mn-cs"/>
              </a:rPr>
              <a:t>Press</a:t>
            </a:r>
            <a:r>
              <a:rPr lang="en-US" sz="1200" kern="1200" dirty="0" smtClean="0">
                <a:solidFill>
                  <a:schemeClr val="tx1"/>
                </a:solidFill>
                <a:effectLst/>
                <a:latin typeface="+mn-lt"/>
                <a:ea typeface="+mn-ea"/>
                <a:cs typeface="+mn-cs"/>
              </a:rPr>
              <a:t> refers to the environmental influences that may help or hinder creativity. Finally, a </a:t>
            </a:r>
            <a:r>
              <a:rPr lang="en-US" sz="1200" i="1" kern="1200" dirty="0" smtClean="0">
                <a:solidFill>
                  <a:schemeClr val="tx1"/>
                </a:solidFill>
                <a:effectLst/>
                <a:latin typeface="+mn-lt"/>
                <a:ea typeface="+mn-ea"/>
                <a:cs typeface="+mn-cs"/>
              </a:rPr>
              <a:t>product</a:t>
            </a:r>
            <a:r>
              <a:rPr lang="en-US" sz="1200" kern="1200" dirty="0" smtClean="0">
                <a:solidFill>
                  <a:schemeClr val="tx1"/>
                </a:solidFill>
                <a:effectLst/>
                <a:latin typeface="+mn-lt"/>
                <a:ea typeface="+mn-ea"/>
                <a:cs typeface="+mn-cs"/>
              </a:rPr>
              <a:t> approach focuses on actual outcomes of creativity.</a:t>
            </a:r>
            <a:endParaRPr lang="en-US" sz="1200" u="sng" dirty="0" smtClean="0"/>
          </a:p>
          <a:p>
            <a:pPr marL="0" marR="0" indent="0" algn="l" defTabSz="914400" rtl="0" eaLnBrk="1" fontAlgn="auto" latinLnBrk="0" hangingPunct="0">
              <a:lnSpc>
                <a:spcPct val="100000"/>
              </a:lnSpc>
              <a:spcBef>
                <a:spcPts val="0"/>
              </a:spcBef>
              <a:spcAft>
                <a:spcPts val="0"/>
              </a:spcAft>
              <a:buClrTx/>
              <a:buSzTx/>
              <a:buFontTx/>
              <a:buNone/>
              <a:tabLst/>
              <a:defRPr/>
            </a:pPr>
            <a:endParaRPr lang="en-US" u="sng" dirty="0" smtClean="0"/>
          </a:p>
        </p:txBody>
      </p:sp>
      <p:sp>
        <p:nvSpPr>
          <p:cNvPr id="4" name="Slide Number Placeholder 3"/>
          <p:cNvSpPr>
            <a:spLocks noGrp="1"/>
          </p:cNvSpPr>
          <p:nvPr>
            <p:ph type="sldNum" sz="quarter" idx="10"/>
          </p:nvPr>
        </p:nvSpPr>
        <p:spPr/>
        <p:txBody>
          <a:bodyPr/>
          <a:lstStyle/>
          <a:p>
            <a:fld id="{39974C31-EB4A-4B21-8134-CB5741A1DC5F}" type="slidenum">
              <a:rPr lang="en-US" smtClean="0"/>
              <a:t>33</a:t>
            </a:fld>
            <a:endParaRPr lang="en-US" dirty="0"/>
          </a:p>
        </p:txBody>
      </p:sp>
    </p:spTree>
    <p:extLst>
      <p:ext uri="{BB962C8B-B14F-4D97-AF65-F5344CB8AC3E}">
        <p14:creationId xmlns:p14="http://schemas.microsoft.com/office/powerpoint/2010/main" val="3327761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u="sng" dirty="0" smtClean="0"/>
              <a:t>Possesses and utilizes cognitive skills and personality characteristics: including</a:t>
            </a:r>
          </a:p>
          <a:p>
            <a:pPr marL="342900" marR="0" lvl="0" indent="-34290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2200" u="none" dirty="0" smtClean="0"/>
              <a:t>Being</a:t>
            </a:r>
            <a:r>
              <a:rPr lang="en-US" sz="2200" u="none" baseline="0" dirty="0" smtClean="0"/>
              <a:t> o</a:t>
            </a:r>
            <a:r>
              <a:rPr lang="en-US" sz="2200" dirty="0" smtClean="0"/>
              <a:t>pen to experience and flexible thinking</a:t>
            </a:r>
          </a:p>
          <a:p>
            <a:pPr marL="342900" marR="0" lvl="0" indent="-34290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2200" dirty="0" smtClean="0"/>
              <a:t>Being</a:t>
            </a:r>
            <a:r>
              <a:rPr lang="en-US" sz="2200" baseline="0" dirty="0" smtClean="0"/>
              <a:t> t</a:t>
            </a:r>
            <a:r>
              <a:rPr lang="en-US" dirty="0" smtClean="0"/>
              <a:t>olerant of ambiguity or outright disorder</a:t>
            </a:r>
          </a:p>
          <a:p>
            <a:pPr marL="342900" marR="0" lvl="0" indent="-34290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3000" dirty="0" smtClean="0"/>
              <a:t>Being</a:t>
            </a:r>
            <a:r>
              <a:rPr lang="en-US" sz="3000" baseline="0" dirty="0" smtClean="0"/>
              <a:t> i</a:t>
            </a:r>
            <a:r>
              <a:rPr lang="en-US" sz="3000" dirty="0" smtClean="0"/>
              <a:t>ndependent and preferring to work alone</a:t>
            </a:r>
          </a:p>
          <a:p>
            <a:pPr marL="342900" marR="0" lvl="0" indent="-34290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3000" dirty="0" smtClean="0"/>
              <a:t>Able to </a:t>
            </a:r>
            <a:r>
              <a:rPr lang="en-US" sz="3200" kern="1200" dirty="0" smtClean="0">
                <a:solidFill>
                  <a:schemeClr val="tx1"/>
                </a:solidFill>
                <a:effectLst/>
                <a:latin typeface="+mn-lt"/>
                <a:ea typeface="+mn-ea"/>
                <a:cs typeface="+mn-cs"/>
              </a:rPr>
              <a:t>resist conventions that stifle</a:t>
            </a:r>
            <a:r>
              <a:rPr lang="en-US" sz="3200" kern="1200" baseline="0" dirty="0" smtClean="0">
                <a:solidFill>
                  <a:schemeClr val="tx1"/>
                </a:solidFill>
                <a:effectLst/>
                <a:latin typeface="+mn-lt"/>
                <a:ea typeface="+mn-ea"/>
                <a:cs typeface="+mn-cs"/>
              </a:rPr>
              <a:t> their </a:t>
            </a:r>
            <a:r>
              <a:rPr lang="en-US" sz="3200" kern="1200" dirty="0" smtClean="0">
                <a:solidFill>
                  <a:schemeClr val="tx1"/>
                </a:solidFill>
                <a:effectLst/>
                <a:latin typeface="+mn-lt"/>
                <a:ea typeface="+mn-ea"/>
                <a:cs typeface="+mn-cs"/>
              </a:rPr>
              <a:t>freedom</a:t>
            </a:r>
            <a:endParaRPr lang="en-US" sz="3000" dirty="0" smtClean="0"/>
          </a:p>
          <a:p>
            <a:pPr marL="342900" marR="0" lvl="0" indent="-34290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Receptivity</a:t>
            </a:r>
          </a:p>
          <a:p>
            <a:pPr marL="342900" marR="0" lvl="0" indent="-34290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Sensitivity to problems</a:t>
            </a:r>
          </a:p>
          <a:p>
            <a:pPr marL="342900" marR="0" lvl="0" indent="-34290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Fluency in thinking</a:t>
            </a:r>
          </a:p>
          <a:p>
            <a:pPr marL="342900" marR="0" lvl="0" indent="-34290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Willing to restructure problems</a:t>
            </a:r>
          </a:p>
          <a:p>
            <a:pPr marL="342900" marR="0" lvl="0" indent="-34290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Willing</a:t>
            </a:r>
            <a:r>
              <a:rPr lang="en-US" sz="1200" kern="1200" baseline="0" dirty="0" smtClean="0">
                <a:solidFill>
                  <a:schemeClr val="tx1"/>
                </a:solidFill>
                <a:effectLst/>
                <a:latin typeface="+mn-lt"/>
                <a:ea typeface="+mn-ea"/>
                <a:cs typeface="+mn-cs"/>
              </a:rPr>
              <a:t> to </a:t>
            </a:r>
            <a:r>
              <a:rPr lang="en-US" sz="1200" kern="1200" dirty="0" smtClean="0">
                <a:solidFill>
                  <a:schemeClr val="tx1"/>
                </a:solidFill>
                <a:effectLst/>
                <a:latin typeface="+mn-lt"/>
                <a:ea typeface="+mn-ea"/>
                <a:cs typeface="+mn-cs"/>
              </a:rPr>
              <a:t>take risks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IN" dirty="0"/>
          </a:p>
        </p:txBody>
      </p:sp>
      <p:sp>
        <p:nvSpPr>
          <p:cNvPr id="4" name="Slide Number Placeholder 3"/>
          <p:cNvSpPr>
            <a:spLocks noGrp="1"/>
          </p:cNvSpPr>
          <p:nvPr>
            <p:ph type="sldNum" sz="quarter" idx="10"/>
          </p:nvPr>
        </p:nvSpPr>
        <p:spPr/>
        <p:txBody>
          <a:bodyPr/>
          <a:lstStyle/>
          <a:p>
            <a:fld id="{39974C31-EB4A-4B21-8134-CB5741A1DC5F}" type="slidenum">
              <a:rPr lang="en-US" smtClean="0"/>
              <a:t>34</a:t>
            </a:fld>
            <a:endParaRPr lang="en-US" dirty="0"/>
          </a:p>
        </p:txBody>
      </p:sp>
    </p:spTree>
    <p:extLst>
      <p:ext uri="{BB962C8B-B14F-4D97-AF65-F5344CB8AC3E}">
        <p14:creationId xmlns:p14="http://schemas.microsoft.com/office/powerpoint/2010/main" val="21120721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u="sng" dirty="0" smtClean="0"/>
              <a:t>Possesses and utilizes cognitive skills and personality characteristics: including</a:t>
            </a:r>
          </a:p>
          <a:p>
            <a:pPr marL="342900" marR="0" lvl="0" indent="-34290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2200" u="none" dirty="0" smtClean="0"/>
              <a:t>Being</a:t>
            </a:r>
            <a:r>
              <a:rPr lang="en-US" sz="2200" u="none" baseline="0" dirty="0" smtClean="0"/>
              <a:t> o</a:t>
            </a:r>
            <a:r>
              <a:rPr lang="en-US" sz="2200" dirty="0" smtClean="0"/>
              <a:t>pen to experience and flexible thinking</a:t>
            </a:r>
          </a:p>
          <a:p>
            <a:pPr marL="342900" marR="0" lvl="0" indent="-34290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2200" dirty="0" smtClean="0"/>
              <a:t>Being</a:t>
            </a:r>
            <a:r>
              <a:rPr lang="en-US" sz="2200" baseline="0" dirty="0" smtClean="0"/>
              <a:t> t</a:t>
            </a:r>
            <a:r>
              <a:rPr lang="en-US" dirty="0" smtClean="0"/>
              <a:t>olerant of ambiguity or outright disorder</a:t>
            </a:r>
          </a:p>
          <a:p>
            <a:pPr marL="342900" marR="0" lvl="0" indent="-34290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3000" dirty="0" smtClean="0"/>
              <a:t>Being</a:t>
            </a:r>
            <a:r>
              <a:rPr lang="en-US" sz="3000" baseline="0" dirty="0" smtClean="0"/>
              <a:t> i</a:t>
            </a:r>
            <a:r>
              <a:rPr lang="en-US" sz="3000" dirty="0" smtClean="0"/>
              <a:t>ndependent and preferring to work alone</a:t>
            </a:r>
          </a:p>
          <a:p>
            <a:pPr marL="342900" marR="0" lvl="0" indent="-34290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3000" dirty="0" smtClean="0"/>
              <a:t>Able to </a:t>
            </a:r>
            <a:r>
              <a:rPr lang="en-US" sz="3200" kern="1200" dirty="0" smtClean="0">
                <a:solidFill>
                  <a:schemeClr val="tx1"/>
                </a:solidFill>
                <a:effectLst/>
                <a:latin typeface="+mn-lt"/>
                <a:ea typeface="+mn-ea"/>
                <a:cs typeface="+mn-cs"/>
              </a:rPr>
              <a:t>resist conventions that stifle</a:t>
            </a:r>
            <a:r>
              <a:rPr lang="en-US" sz="3200" kern="1200" baseline="0" dirty="0" smtClean="0">
                <a:solidFill>
                  <a:schemeClr val="tx1"/>
                </a:solidFill>
                <a:effectLst/>
                <a:latin typeface="+mn-lt"/>
                <a:ea typeface="+mn-ea"/>
                <a:cs typeface="+mn-cs"/>
              </a:rPr>
              <a:t> their </a:t>
            </a:r>
            <a:r>
              <a:rPr lang="en-US" sz="3200" kern="1200" dirty="0" smtClean="0">
                <a:solidFill>
                  <a:schemeClr val="tx1"/>
                </a:solidFill>
                <a:effectLst/>
                <a:latin typeface="+mn-lt"/>
                <a:ea typeface="+mn-ea"/>
                <a:cs typeface="+mn-cs"/>
              </a:rPr>
              <a:t>freedom</a:t>
            </a:r>
            <a:endParaRPr lang="en-US" sz="3000" dirty="0" smtClean="0"/>
          </a:p>
          <a:p>
            <a:pPr marL="342900" marR="0" lvl="0" indent="-34290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Receptivity</a:t>
            </a:r>
          </a:p>
          <a:p>
            <a:pPr marL="342900" marR="0" lvl="0" indent="-34290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Sensitivity to problems</a:t>
            </a:r>
          </a:p>
          <a:p>
            <a:pPr marL="342900" marR="0" lvl="0" indent="-34290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Fluency in thinking</a:t>
            </a:r>
          </a:p>
          <a:p>
            <a:pPr marL="342900" marR="0" lvl="0" indent="-34290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Willing to restructure problems</a:t>
            </a:r>
          </a:p>
          <a:p>
            <a:pPr marL="342900" marR="0" lvl="0" indent="-34290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Willing</a:t>
            </a:r>
            <a:r>
              <a:rPr lang="en-US" sz="1200" kern="1200" baseline="0" dirty="0" smtClean="0">
                <a:solidFill>
                  <a:schemeClr val="tx1"/>
                </a:solidFill>
                <a:effectLst/>
                <a:latin typeface="+mn-lt"/>
                <a:ea typeface="+mn-ea"/>
                <a:cs typeface="+mn-cs"/>
              </a:rPr>
              <a:t> to </a:t>
            </a:r>
            <a:r>
              <a:rPr lang="en-US" sz="1200" kern="1200" dirty="0" smtClean="0">
                <a:solidFill>
                  <a:schemeClr val="tx1"/>
                </a:solidFill>
                <a:effectLst/>
                <a:latin typeface="+mn-lt"/>
                <a:ea typeface="+mn-ea"/>
                <a:cs typeface="+mn-cs"/>
              </a:rPr>
              <a:t>take risks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IN" dirty="0"/>
          </a:p>
        </p:txBody>
      </p:sp>
      <p:sp>
        <p:nvSpPr>
          <p:cNvPr id="4" name="Slide Number Placeholder 3"/>
          <p:cNvSpPr>
            <a:spLocks noGrp="1"/>
          </p:cNvSpPr>
          <p:nvPr>
            <p:ph type="sldNum" sz="quarter" idx="10"/>
          </p:nvPr>
        </p:nvSpPr>
        <p:spPr/>
        <p:txBody>
          <a:bodyPr/>
          <a:lstStyle/>
          <a:p>
            <a:fld id="{39974C31-EB4A-4B21-8134-CB5741A1DC5F}" type="slidenum">
              <a:rPr lang="en-US" smtClean="0"/>
              <a:t>35</a:t>
            </a:fld>
            <a:endParaRPr lang="en-US" dirty="0"/>
          </a:p>
        </p:txBody>
      </p:sp>
    </p:spTree>
    <p:extLst>
      <p:ext uri="{BB962C8B-B14F-4D97-AF65-F5344CB8AC3E}">
        <p14:creationId xmlns:p14="http://schemas.microsoft.com/office/powerpoint/2010/main" val="35388917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smtClean="0"/>
              <a:t>Convergent thinking: P</a:t>
            </a:r>
            <a:r>
              <a:rPr lang="en-US" dirty="0" smtClean="0"/>
              <a:t>rocess in which various problem-solving strategies converge on a single, correct answer to a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smtClean="0"/>
              <a:t>Divergent thinking</a:t>
            </a:r>
            <a:r>
              <a:rPr lang="en-US" dirty="0" smtClean="0"/>
              <a:t>: Ability to think in many different ways, using various strategies that, at least initially, may or may not show any direct relevance to a solution.</a:t>
            </a:r>
          </a:p>
          <a:p>
            <a:pPr marL="0" indent="0">
              <a:buNone/>
            </a:pPr>
            <a:endParaRPr lang="en-US" sz="3000" dirty="0" smtClean="0"/>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37</a:t>
            </a:fld>
            <a:endParaRPr lang="en-US" dirty="0"/>
          </a:p>
        </p:txBody>
      </p:sp>
    </p:spTree>
    <p:extLst>
      <p:ext uri="{BB962C8B-B14F-4D97-AF65-F5344CB8AC3E}">
        <p14:creationId xmlns:p14="http://schemas.microsoft.com/office/powerpoint/2010/main" val="37845158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US" sz="1200" u="sng" kern="1200" dirty="0" smtClean="0">
                <a:solidFill>
                  <a:schemeClr val="tx1"/>
                </a:solidFill>
                <a:effectLst/>
                <a:latin typeface="+mn-lt"/>
                <a:ea typeface="+mn-ea"/>
                <a:cs typeface="+mn-cs"/>
              </a:rPr>
              <a:t>Preparation</a:t>
            </a:r>
            <a:r>
              <a:rPr lang="en-US" sz="1200" kern="1200" dirty="0" smtClean="0">
                <a:solidFill>
                  <a:schemeClr val="tx1"/>
                </a:solidFill>
                <a:effectLst/>
                <a:latin typeface="+mn-lt"/>
                <a:ea typeface="+mn-ea"/>
                <a:cs typeface="+mn-cs"/>
              </a:rPr>
              <a:t>: A</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time when information is gathered, initial attempts to solve a problem are attempted, a variety of ideas are tossed around, and in general the stage is set for a creative solution.</a:t>
            </a:r>
          </a:p>
          <a:p>
            <a:pPr hangingPunct="0"/>
            <a:r>
              <a:rPr lang="en-US" sz="1200" kern="1200" dirty="0" smtClean="0">
                <a:solidFill>
                  <a:schemeClr val="tx1"/>
                </a:solidFill>
                <a:effectLst/>
                <a:latin typeface="+mn-lt"/>
                <a:ea typeface="+mn-ea"/>
                <a:cs typeface="+mn-cs"/>
              </a:rPr>
              <a:t> </a:t>
            </a:r>
          </a:p>
          <a:p>
            <a:pPr hangingPunct="0"/>
            <a:r>
              <a:rPr lang="en-US" sz="1200" u="sng" kern="1200" dirty="0" smtClean="0">
                <a:solidFill>
                  <a:schemeClr val="tx1"/>
                </a:solidFill>
                <a:effectLst/>
                <a:latin typeface="+mn-lt"/>
                <a:ea typeface="+mn-ea"/>
                <a:cs typeface="+mn-cs"/>
              </a:rPr>
              <a:t>Incubation</a:t>
            </a:r>
            <a:r>
              <a:rPr lang="en-US" sz="1200" kern="1200" dirty="0" smtClean="0">
                <a:solidFill>
                  <a:schemeClr val="tx1"/>
                </a:solidFill>
                <a:effectLst/>
                <a:latin typeface="+mn-lt"/>
                <a:ea typeface="+mn-ea"/>
                <a:cs typeface="+mn-cs"/>
              </a:rPr>
              <a:t>: Attempts to find a creative solution are handled at an “unconscious” level of processing.</a:t>
            </a:r>
          </a:p>
          <a:p>
            <a:pPr hangingPunct="0"/>
            <a:r>
              <a:rPr lang="en-US" sz="1200" kern="1200" dirty="0" smtClean="0">
                <a:solidFill>
                  <a:schemeClr val="tx1"/>
                </a:solidFill>
                <a:effectLst/>
                <a:latin typeface="+mn-lt"/>
                <a:ea typeface="+mn-ea"/>
                <a:cs typeface="+mn-cs"/>
              </a:rPr>
              <a:t> </a:t>
            </a:r>
          </a:p>
          <a:p>
            <a:pPr hangingPunct="0"/>
            <a:r>
              <a:rPr lang="en-US" sz="1200" u="sng" kern="1200" dirty="0" smtClean="0">
                <a:solidFill>
                  <a:schemeClr val="tx1"/>
                </a:solidFill>
                <a:effectLst/>
                <a:latin typeface="+mn-lt"/>
                <a:ea typeface="+mn-ea"/>
                <a:cs typeface="+mn-cs"/>
              </a:rPr>
              <a:t>Illumination</a:t>
            </a:r>
            <a:r>
              <a:rPr lang="en-US" sz="1200" kern="1200" dirty="0" smtClean="0">
                <a:solidFill>
                  <a:schemeClr val="tx1"/>
                </a:solidFill>
                <a:effectLst/>
                <a:latin typeface="+mn-lt"/>
                <a:ea typeface="+mn-ea"/>
                <a:cs typeface="+mn-cs"/>
              </a:rPr>
              <a:t>: When a creative solution often emerges rapidly and unexpectedly as an insight. </a:t>
            </a:r>
          </a:p>
          <a:p>
            <a:pPr hangingPunct="0"/>
            <a:r>
              <a:rPr lang="en-US" sz="1200" kern="1200" dirty="0" smtClean="0">
                <a:solidFill>
                  <a:schemeClr val="tx1"/>
                </a:solidFill>
                <a:effectLst/>
                <a:latin typeface="+mn-lt"/>
                <a:ea typeface="+mn-ea"/>
                <a:cs typeface="+mn-cs"/>
              </a:rPr>
              <a:t> </a:t>
            </a:r>
          </a:p>
          <a:p>
            <a:pPr hangingPunct="0"/>
            <a:r>
              <a:rPr lang="en-US" sz="1200" u="sng" kern="1200" dirty="0" smtClean="0">
                <a:solidFill>
                  <a:schemeClr val="tx1"/>
                </a:solidFill>
                <a:effectLst/>
                <a:latin typeface="+mn-lt"/>
                <a:ea typeface="+mn-ea"/>
                <a:cs typeface="+mn-cs"/>
              </a:rPr>
              <a:t>Insight</a:t>
            </a:r>
            <a:r>
              <a:rPr lang="en-US" sz="1200" kern="1200" dirty="0" smtClean="0">
                <a:solidFill>
                  <a:schemeClr val="tx1"/>
                </a:solidFill>
                <a:effectLst/>
                <a:latin typeface="+mn-lt"/>
                <a:ea typeface="+mn-ea"/>
                <a:cs typeface="+mn-cs"/>
              </a:rPr>
              <a:t>: It is not a special unconscious process but rather involves the use of ordinary cognitive skills at a preconscious level.</a:t>
            </a: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38</a:t>
            </a:fld>
            <a:endParaRPr lang="en-US" dirty="0"/>
          </a:p>
        </p:txBody>
      </p:sp>
    </p:spTree>
    <p:extLst>
      <p:ext uri="{BB962C8B-B14F-4D97-AF65-F5344CB8AC3E}">
        <p14:creationId xmlns:p14="http://schemas.microsoft.com/office/powerpoint/2010/main" val="3885317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US" sz="1200" u="sng" kern="1200" dirty="0" smtClean="0">
                <a:solidFill>
                  <a:schemeClr val="tx1"/>
                </a:solidFill>
                <a:effectLst/>
                <a:latin typeface="+mn-lt"/>
                <a:ea typeface="+mn-ea"/>
                <a:cs typeface="+mn-cs"/>
              </a:rPr>
              <a:t>Preparation</a:t>
            </a:r>
            <a:r>
              <a:rPr lang="en-US" sz="1200" kern="1200" dirty="0" smtClean="0">
                <a:solidFill>
                  <a:schemeClr val="tx1"/>
                </a:solidFill>
                <a:effectLst/>
                <a:latin typeface="+mn-lt"/>
                <a:ea typeface="+mn-ea"/>
                <a:cs typeface="+mn-cs"/>
              </a:rPr>
              <a:t>: A</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time when information is gathered, initial attempts to solve a problem are attempted, a variety of ideas are tossed around, and in general the stage is set for a creative solution.</a:t>
            </a:r>
          </a:p>
          <a:p>
            <a:pPr hangingPunct="0"/>
            <a:r>
              <a:rPr lang="en-US" sz="1200" kern="1200" dirty="0" smtClean="0">
                <a:solidFill>
                  <a:schemeClr val="tx1"/>
                </a:solidFill>
                <a:effectLst/>
                <a:latin typeface="+mn-lt"/>
                <a:ea typeface="+mn-ea"/>
                <a:cs typeface="+mn-cs"/>
              </a:rPr>
              <a:t> </a:t>
            </a:r>
          </a:p>
          <a:p>
            <a:pPr hangingPunct="0"/>
            <a:r>
              <a:rPr lang="en-US" sz="1200" u="sng" kern="1200" dirty="0" smtClean="0">
                <a:solidFill>
                  <a:schemeClr val="tx1"/>
                </a:solidFill>
                <a:effectLst/>
                <a:latin typeface="+mn-lt"/>
                <a:ea typeface="+mn-ea"/>
                <a:cs typeface="+mn-cs"/>
              </a:rPr>
              <a:t>Incubation</a:t>
            </a:r>
            <a:r>
              <a:rPr lang="en-US" sz="1200" kern="1200" dirty="0" smtClean="0">
                <a:solidFill>
                  <a:schemeClr val="tx1"/>
                </a:solidFill>
                <a:effectLst/>
                <a:latin typeface="+mn-lt"/>
                <a:ea typeface="+mn-ea"/>
                <a:cs typeface="+mn-cs"/>
              </a:rPr>
              <a:t>: Attempts to find a creative solution are handled at an “unconscious” level of processing.</a:t>
            </a:r>
          </a:p>
          <a:p>
            <a:pPr hangingPunct="0"/>
            <a:r>
              <a:rPr lang="en-US" sz="1200" kern="1200" dirty="0" smtClean="0">
                <a:solidFill>
                  <a:schemeClr val="tx1"/>
                </a:solidFill>
                <a:effectLst/>
                <a:latin typeface="+mn-lt"/>
                <a:ea typeface="+mn-ea"/>
                <a:cs typeface="+mn-cs"/>
              </a:rPr>
              <a:t> </a:t>
            </a:r>
          </a:p>
          <a:p>
            <a:pPr hangingPunct="0"/>
            <a:r>
              <a:rPr lang="en-US" sz="1200" u="sng" kern="1200" dirty="0" smtClean="0">
                <a:solidFill>
                  <a:schemeClr val="tx1"/>
                </a:solidFill>
                <a:effectLst/>
                <a:latin typeface="+mn-lt"/>
                <a:ea typeface="+mn-ea"/>
                <a:cs typeface="+mn-cs"/>
              </a:rPr>
              <a:t>Illumination</a:t>
            </a:r>
            <a:r>
              <a:rPr lang="en-US" sz="1200" kern="1200" dirty="0" smtClean="0">
                <a:solidFill>
                  <a:schemeClr val="tx1"/>
                </a:solidFill>
                <a:effectLst/>
                <a:latin typeface="+mn-lt"/>
                <a:ea typeface="+mn-ea"/>
                <a:cs typeface="+mn-cs"/>
              </a:rPr>
              <a:t>: When a creative solution often emerges rapidly and unexpectedly as an insight. </a:t>
            </a:r>
          </a:p>
          <a:p>
            <a:pPr hangingPunct="0"/>
            <a:r>
              <a:rPr lang="en-US" sz="1200" kern="1200" dirty="0" smtClean="0">
                <a:solidFill>
                  <a:schemeClr val="tx1"/>
                </a:solidFill>
                <a:effectLst/>
                <a:latin typeface="+mn-lt"/>
                <a:ea typeface="+mn-ea"/>
                <a:cs typeface="+mn-cs"/>
              </a:rPr>
              <a:t> </a:t>
            </a:r>
          </a:p>
          <a:p>
            <a:pPr hangingPunct="0"/>
            <a:r>
              <a:rPr lang="en-US" sz="1200" u="sng" kern="1200" dirty="0" smtClean="0">
                <a:solidFill>
                  <a:schemeClr val="tx1"/>
                </a:solidFill>
                <a:effectLst/>
                <a:latin typeface="+mn-lt"/>
                <a:ea typeface="+mn-ea"/>
                <a:cs typeface="+mn-cs"/>
              </a:rPr>
              <a:t>Insight</a:t>
            </a:r>
            <a:r>
              <a:rPr lang="en-US" sz="1200" kern="1200" dirty="0" smtClean="0">
                <a:solidFill>
                  <a:schemeClr val="tx1"/>
                </a:solidFill>
                <a:effectLst/>
                <a:latin typeface="+mn-lt"/>
                <a:ea typeface="+mn-ea"/>
                <a:cs typeface="+mn-cs"/>
              </a:rPr>
              <a:t>: It is not a special unconscious process but rather involves the use of ordinary cognitive skills at a preconscious level.</a:t>
            </a: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39</a:t>
            </a:fld>
            <a:endParaRPr lang="en-US" dirty="0"/>
          </a:p>
        </p:txBody>
      </p:sp>
    </p:spTree>
    <p:extLst>
      <p:ext uri="{BB962C8B-B14F-4D97-AF65-F5344CB8AC3E}">
        <p14:creationId xmlns:p14="http://schemas.microsoft.com/office/powerpoint/2010/main" val="27628797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u="sng" dirty="0" smtClean="0"/>
              <a:t>Creativity correlates with supportive environments</a:t>
            </a:r>
            <a:r>
              <a:rPr lang="en-US" u="none" dirty="0" smtClean="0"/>
              <a:t>:</a:t>
            </a:r>
            <a:r>
              <a:rPr lang="en-US" u="none" baseline="0" dirty="0" smtClean="0"/>
              <a:t> Can </a:t>
            </a:r>
            <a:r>
              <a:rPr lang="en-US" dirty="0" smtClean="0"/>
              <a:t>range from family environments to social, even historical, environments. </a:t>
            </a:r>
          </a:p>
          <a:p>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u="sng" dirty="0" smtClean="0"/>
              <a:t>Families of creative people share characteristics: </a:t>
            </a:r>
            <a:r>
              <a:rPr lang="en-US" sz="1200" kern="1200" dirty="0" smtClean="0">
                <a:solidFill>
                  <a:schemeClr val="tx1"/>
                </a:solidFill>
                <a:effectLst/>
                <a:latin typeface="+mn-lt"/>
                <a:ea typeface="+mn-ea"/>
                <a:cs typeface="+mn-cs"/>
              </a:rPr>
              <a:t>Often, childhoods of creative people haven’t been very happy or stable. Many highly creative people seem to have come from somewhat turbulent childhoods in which they received comparatively little emotional comfort. Interestingly, these families also were high in encouragement of their children to achieve, providing many opportunities and resources for learning and new experiences.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u="sng"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u="sng" dirty="0" smtClean="0"/>
              <a:t>Certain places foster more creativity than others: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u="none" dirty="0" smtClean="0"/>
              <a:t>Example:</a:t>
            </a:r>
            <a:r>
              <a:rPr lang="en-US" u="sng" dirty="0" smtClean="0"/>
              <a:t> </a:t>
            </a:r>
            <a:r>
              <a:rPr lang="en-US" sz="1200" kern="1200" dirty="0" smtClean="0">
                <a:solidFill>
                  <a:schemeClr val="tx1"/>
                </a:solidFill>
                <a:effectLst/>
                <a:latin typeface="+mn-lt"/>
                <a:ea typeface="+mn-ea"/>
                <a:cs typeface="+mn-cs"/>
              </a:rPr>
              <a:t>Paris in the 1920s and 1930s, New York City in the 1950s and 1960s, and California’s high-tech “Silicon Valley” in recent years.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u="sng" kern="1200" dirty="0" smtClean="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u="sng" dirty="0" smtClean="0"/>
              <a:t>Certain historical periods nourished creativity: </a:t>
            </a:r>
            <a:endParaRPr lang="en-US" u="none"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u="none" dirty="0" smtClean="0"/>
              <a:t>Examples:</a:t>
            </a:r>
            <a:r>
              <a:rPr lang="en-US" u="none" baseline="0" dirty="0" smtClean="0"/>
              <a:t> </a:t>
            </a:r>
            <a:r>
              <a:rPr lang="en-US" sz="1200" kern="1200" dirty="0" smtClean="0">
                <a:solidFill>
                  <a:schemeClr val="tx1"/>
                </a:solidFill>
                <a:effectLst/>
                <a:latin typeface="+mn-lt"/>
                <a:ea typeface="+mn-ea"/>
                <a:cs typeface="+mn-cs"/>
              </a:rPr>
              <a:t>Italian Renaissance, especially in Italy, particularly in Florence, and the end of the 19th century in America.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During the 50 years between 1875 and 1925, many new inventions, such as the automobile, airplane, telephone, and phonograph,</a:t>
            </a:r>
            <a:r>
              <a:rPr lang="en-US" sz="1200" kern="1200" baseline="0" dirty="0" smtClean="0">
                <a:solidFill>
                  <a:schemeClr val="tx1"/>
                </a:solidFill>
                <a:effectLst/>
                <a:latin typeface="+mn-lt"/>
                <a:ea typeface="+mn-ea"/>
                <a:cs typeface="+mn-cs"/>
              </a:rPr>
              <a:t> came into being.</a:t>
            </a:r>
            <a:endParaRPr lang="en-US" u="sng"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u="sng"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41</a:t>
            </a:fld>
            <a:endParaRPr lang="en-US" dirty="0"/>
          </a:p>
        </p:txBody>
      </p:sp>
    </p:spTree>
    <p:extLst>
      <p:ext uri="{BB962C8B-B14F-4D97-AF65-F5344CB8AC3E}">
        <p14:creationId xmlns:p14="http://schemas.microsoft.com/office/powerpoint/2010/main" val="2958260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US" sz="1200" u="sng" kern="1200" dirty="0" smtClean="0">
                <a:solidFill>
                  <a:schemeClr val="tx1"/>
                </a:solidFill>
                <a:effectLst/>
                <a:latin typeface="+mn-lt"/>
                <a:ea typeface="+mn-ea"/>
                <a:cs typeface="+mn-cs"/>
              </a:rPr>
              <a:t>Cognitive skills: </a:t>
            </a:r>
            <a:r>
              <a:rPr lang="en-US" sz="1200" kern="1200" dirty="0" smtClean="0">
                <a:solidFill>
                  <a:schemeClr val="tx1"/>
                </a:solidFill>
                <a:effectLst/>
                <a:latin typeface="+mn-lt"/>
                <a:ea typeface="+mn-ea"/>
                <a:cs typeface="+mn-cs"/>
              </a:rPr>
              <a:t>Real excellence involves cognitive skills, the first element of which is a large knowledge base in the specific domain.</a:t>
            </a:r>
          </a:p>
          <a:p>
            <a:pPr hangingPunct="0"/>
            <a:r>
              <a:rPr lang="en-US" sz="1200" kern="1200" dirty="0" smtClean="0">
                <a:solidFill>
                  <a:schemeClr val="tx1"/>
                </a:solidFill>
                <a:effectLst/>
                <a:latin typeface="+mn-lt"/>
                <a:ea typeface="+mn-ea"/>
                <a:cs typeface="+mn-cs"/>
              </a:rPr>
              <a:t>Example: Expertise in tennis requires a thorough knowledge of the game that includes familiarity with different strategies, styles of potential opponents, different types of equipment, such as rackets and shoes, and the game’s history. This knowledge base is not just a random collection of facts but an organized cluster of information that involves numerous conceptual linkages that</a:t>
            </a:r>
            <a:r>
              <a:rPr lang="en-US" sz="1200" kern="1200" baseline="0" dirty="0" smtClean="0">
                <a:solidFill>
                  <a:schemeClr val="tx1"/>
                </a:solidFill>
                <a:effectLst/>
                <a:latin typeface="+mn-lt"/>
                <a:ea typeface="+mn-ea"/>
                <a:cs typeface="+mn-cs"/>
              </a:rPr>
              <a:t> helps in q</a:t>
            </a:r>
            <a:r>
              <a:rPr lang="en-US" sz="1200" kern="1200" dirty="0" smtClean="0">
                <a:solidFill>
                  <a:schemeClr val="tx1"/>
                </a:solidFill>
                <a:effectLst/>
                <a:latin typeface="+mn-lt"/>
                <a:ea typeface="+mn-ea"/>
                <a:cs typeface="+mn-cs"/>
              </a:rPr>
              <a:t>uicker and easier access to memory and problem-solving strategies.  </a:t>
            </a:r>
          </a:p>
          <a:p>
            <a:pPr hangingPunct="0"/>
            <a:r>
              <a:rPr lang="en-US" sz="1200" kern="1200" dirty="0" smtClean="0">
                <a:solidFill>
                  <a:schemeClr val="tx1"/>
                </a:solidFill>
                <a:effectLst/>
                <a:latin typeface="+mn-lt"/>
                <a:ea typeface="+mn-ea"/>
                <a:cs typeface="+mn-cs"/>
              </a:rPr>
              <a:t> </a:t>
            </a:r>
          </a:p>
          <a:p>
            <a:pPr hangingPunct="0"/>
            <a:r>
              <a:rPr lang="en-US" sz="1200" u="sng" kern="1200" dirty="0" smtClean="0">
                <a:solidFill>
                  <a:schemeClr val="tx1"/>
                </a:solidFill>
                <a:effectLst/>
                <a:latin typeface="+mn-lt"/>
                <a:ea typeface="+mn-ea"/>
                <a:cs typeface="+mn-cs"/>
              </a:rPr>
              <a:t>Extensive and consistent</a:t>
            </a:r>
            <a:r>
              <a:rPr lang="en-US" sz="1200" u="sng" kern="1200" baseline="0" dirty="0" smtClean="0">
                <a:solidFill>
                  <a:schemeClr val="tx1"/>
                </a:solidFill>
                <a:effectLst/>
                <a:latin typeface="+mn-lt"/>
                <a:ea typeface="+mn-ea"/>
                <a:cs typeface="+mn-cs"/>
              </a:rPr>
              <a:t> p</a:t>
            </a:r>
            <a:r>
              <a:rPr lang="en-US" sz="1200" u="sng" kern="1200" dirty="0" smtClean="0">
                <a:solidFill>
                  <a:schemeClr val="tx1"/>
                </a:solidFill>
                <a:effectLst/>
                <a:latin typeface="+mn-lt"/>
                <a:ea typeface="+mn-ea"/>
                <a:cs typeface="+mn-cs"/>
              </a:rPr>
              <a:t>ractice</a:t>
            </a:r>
            <a:r>
              <a:rPr lang="en-US" sz="1200" kern="1200" dirty="0" smtClean="0">
                <a:solidFill>
                  <a:schemeClr val="tx1"/>
                </a:solidFill>
                <a:effectLst/>
                <a:latin typeface="+mn-lt"/>
                <a:ea typeface="+mn-ea"/>
                <a:cs typeface="+mn-cs"/>
              </a:rPr>
              <a:t>: The most important factor in the acquisition of expert performance. This is important in at least three ways:</a:t>
            </a:r>
          </a:p>
          <a:p>
            <a:pPr lvl="0" hangingPunct="0"/>
            <a:r>
              <a:rPr lang="en-US" sz="1200" kern="1200" dirty="0" smtClean="0">
                <a:solidFill>
                  <a:schemeClr val="tx1"/>
                </a:solidFill>
                <a:effectLst/>
                <a:latin typeface="+mn-lt"/>
                <a:ea typeface="+mn-ea"/>
                <a:cs typeface="+mn-cs"/>
              </a:rPr>
              <a:t>Those who truly excel at a specific discipline often begin to practice early in life;</a:t>
            </a:r>
            <a:r>
              <a:rPr lang="en-US" sz="1200" kern="1200" baseline="0" dirty="0" smtClean="0">
                <a:solidFill>
                  <a:schemeClr val="tx1"/>
                </a:solidFill>
                <a:effectLst/>
                <a:latin typeface="+mn-lt"/>
                <a:ea typeface="+mn-ea"/>
                <a:cs typeface="+mn-cs"/>
              </a:rPr>
              <a:t> p</a:t>
            </a:r>
            <a:r>
              <a:rPr lang="en-US" sz="1200" kern="1200" dirty="0" smtClean="0">
                <a:solidFill>
                  <a:schemeClr val="tx1"/>
                </a:solidFill>
                <a:effectLst/>
                <a:latin typeface="+mn-lt"/>
                <a:ea typeface="+mn-ea"/>
                <a:cs typeface="+mn-cs"/>
              </a:rPr>
              <a:t>ractice more hours each day or week than others.</a:t>
            </a:r>
          </a:p>
          <a:p>
            <a:pPr lvl="0" hangingPunct="0"/>
            <a:endParaRPr lang="en-US" sz="1200" kern="1200" dirty="0" smtClean="0">
              <a:solidFill>
                <a:schemeClr val="tx1"/>
              </a:solidFill>
              <a:effectLst/>
              <a:latin typeface="+mn-lt"/>
              <a:ea typeface="+mn-ea"/>
              <a:cs typeface="+mn-cs"/>
            </a:endParaRPr>
          </a:p>
          <a:p>
            <a:pPr lvl="0" hangingPunct="0"/>
            <a:r>
              <a:rPr lang="en-US" sz="1200" u="sng" kern="1200" dirty="0" smtClean="0">
                <a:solidFill>
                  <a:schemeClr val="tx1"/>
                </a:solidFill>
                <a:effectLst/>
                <a:latin typeface="+mn-lt"/>
                <a:ea typeface="+mn-ea"/>
                <a:cs typeface="+mn-cs"/>
              </a:rPr>
              <a:t>Deliberate practice: </a:t>
            </a:r>
            <a:r>
              <a:rPr lang="en-US" sz="1200" u="none" kern="120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ocused, planned, concentrated, and effortful practice. Focused on the immediate task with attention at every moment to what one is doing correctly or incorrectly. </a:t>
            </a:r>
          </a:p>
          <a:p>
            <a:pPr hangingPunct="0"/>
            <a:r>
              <a:rPr lang="en-US" sz="1200" kern="1200" dirty="0" smtClean="0">
                <a:solidFill>
                  <a:schemeClr val="tx1"/>
                </a:solidFill>
                <a:effectLst/>
                <a:latin typeface="+mn-lt"/>
                <a:ea typeface="+mn-ea"/>
                <a:cs typeface="+mn-cs"/>
              </a:rPr>
              <a:t> </a:t>
            </a:r>
          </a:p>
          <a:p>
            <a:pPr marL="0" marR="0" lvl="0" indent="0" algn="l" defTabSz="914400" rtl="0" eaLnBrk="1" fontAlgn="auto" latinLnBrk="0" hangingPunct="0">
              <a:lnSpc>
                <a:spcPct val="100000"/>
              </a:lnSpc>
              <a:spcBef>
                <a:spcPts val="0"/>
              </a:spcBef>
              <a:spcAft>
                <a:spcPts val="0"/>
              </a:spcAft>
              <a:buClrTx/>
              <a:buSzTx/>
              <a:buFontTx/>
              <a:buNone/>
              <a:tabLst/>
              <a:defRPr/>
            </a:pPr>
            <a:r>
              <a:rPr lang="en-US" sz="1200" u="sng" dirty="0" smtClean="0"/>
              <a:t>Over-practice is harmful</a:t>
            </a:r>
            <a:r>
              <a:rPr lang="en-US" sz="1200" u="none" dirty="0" smtClean="0"/>
              <a:t>: </a:t>
            </a:r>
            <a:r>
              <a:rPr lang="en-US" sz="1200" kern="1200" dirty="0" smtClean="0">
                <a:solidFill>
                  <a:schemeClr val="tx1"/>
                </a:solidFill>
                <a:effectLst/>
                <a:latin typeface="+mn-lt"/>
                <a:ea typeface="+mn-ea"/>
                <a:cs typeface="+mn-cs"/>
              </a:rPr>
              <a:t>Especially in sports, there is a recognized danger to what is known as overtraining. Excellence, therefore, seems to require a sensible balance of hard work and rest.</a:t>
            </a:r>
          </a:p>
          <a:p>
            <a:pPr marL="0" marR="0" lvl="0" indent="0" algn="l" defTabSz="914400" rtl="0" eaLnBrk="1" fontAlgn="auto" latinLnBrk="0" hangingPunct="0">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lvl="0" hangingPunct="0"/>
            <a:endParaRPr lang="en-US" dirty="0" smtClean="0"/>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a:t>
            </a:fld>
            <a:endParaRPr lang="en-US" dirty="0"/>
          </a:p>
        </p:txBody>
      </p:sp>
    </p:spTree>
    <p:extLst>
      <p:ext uri="{BB962C8B-B14F-4D97-AF65-F5344CB8AC3E}">
        <p14:creationId xmlns:p14="http://schemas.microsoft.com/office/powerpoint/2010/main" val="18823919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US" sz="1200" u="sng" kern="1200" dirty="0" smtClean="0">
                <a:solidFill>
                  <a:schemeClr val="tx1"/>
                </a:solidFill>
                <a:effectLst/>
                <a:latin typeface="+mn-lt"/>
                <a:ea typeface="+mn-ea"/>
                <a:cs typeface="+mn-cs"/>
              </a:rPr>
              <a:t>Howard Gardner’s 1993 study</a:t>
            </a:r>
            <a:r>
              <a:rPr lang="en-US" sz="1200" kern="1200" dirty="0" smtClean="0">
                <a:solidFill>
                  <a:schemeClr val="tx1"/>
                </a:solidFill>
                <a:effectLst/>
                <a:latin typeface="+mn-lt"/>
                <a:ea typeface="+mn-ea"/>
                <a:cs typeface="+mn-cs"/>
              </a:rPr>
              <a:t>:  Investigated luminaries such as Freud, Picasso, and Einstein. He found that these well-known geniuses were both similar to, yet also different from other highly creative individuals. Those labeled as geniuses exhibited the same qualities associated with people who achieve excellence in their fields. </a:t>
            </a:r>
          </a:p>
          <a:p>
            <a:pPr hangingPunct="0"/>
            <a:endParaRPr lang="en-US" sz="1200" u="sng" kern="1200" dirty="0" smtClean="0">
              <a:solidFill>
                <a:schemeClr val="tx1"/>
              </a:solidFill>
              <a:effectLst/>
              <a:latin typeface="+mn-lt"/>
              <a:ea typeface="+mn-ea"/>
              <a:cs typeface="+mn-cs"/>
            </a:endParaRPr>
          </a:p>
          <a:p>
            <a:pPr marL="0" marR="0" lvl="1" indent="0" algn="l" defTabSz="914400" rtl="0" eaLnBrk="1" fontAlgn="auto" latinLnBrk="0" hangingPunct="0">
              <a:lnSpc>
                <a:spcPct val="100000"/>
              </a:lnSpc>
              <a:spcBef>
                <a:spcPts val="0"/>
              </a:spcBef>
              <a:spcAft>
                <a:spcPts val="0"/>
              </a:spcAft>
              <a:buClrTx/>
              <a:buSzTx/>
              <a:buFontTx/>
              <a:buNone/>
              <a:tabLst/>
              <a:defRPr/>
            </a:pPr>
            <a:r>
              <a:rPr lang="en-US" sz="2600" u="sng" dirty="0" smtClean="0"/>
              <a:t>Showed geniuses as loners, arrogant, and ruthless</a:t>
            </a:r>
          </a:p>
          <a:p>
            <a:pPr hangingPunct="0"/>
            <a:r>
              <a:rPr lang="en-US" sz="1200" u="none" kern="1200" dirty="0" smtClean="0">
                <a:solidFill>
                  <a:schemeClr val="tx1"/>
                </a:solidFill>
                <a:effectLst/>
                <a:latin typeface="+mn-lt"/>
                <a:ea typeface="+mn-ea"/>
                <a:cs typeface="+mn-cs"/>
              </a:rPr>
              <a:t>Loners b</a:t>
            </a:r>
            <a:r>
              <a:rPr lang="en-US" sz="1200" kern="1200" dirty="0" smtClean="0">
                <a:solidFill>
                  <a:schemeClr val="tx1"/>
                </a:solidFill>
                <a:effectLst/>
                <a:latin typeface="+mn-lt"/>
                <a:ea typeface="+mn-ea"/>
                <a:cs typeface="+mn-cs"/>
              </a:rPr>
              <a:t>ecause</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hey are so intensely involved in their work that they appear self-absorbed.</a:t>
            </a:r>
          </a:p>
          <a:p>
            <a:pPr marL="0" marR="0" indent="0" algn="l" defTabSz="914400" rtl="0" eaLnBrk="1" fontAlgn="auto" latinLnBrk="0" hangingPunct="0">
              <a:lnSpc>
                <a:spcPct val="100000"/>
              </a:lnSpc>
              <a:spcBef>
                <a:spcPts val="0"/>
              </a:spcBef>
              <a:spcAft>
                <a:spcPts val="0"/>
              </a:spcAft>
              <a:buClrTx/>
              <a:buSzTx/>
              <a:buFontTx/>
              <a:buNone/>
              <a:tabLst/>
              <a:defRPr/>
            </a:pPr>
            <a:endParaRPr lang="en-US" sz="1200" u="none" kern="1200" dirty="0" smtClean="0">
              <a:solidFill>
                <a:schemeClr val="tx1"/>
              </a:solidFill>
              <a:effectLst/>
              <a:latin typeface="+mn-lt"/>
              <a:ea typeface="+mn-ea"/>
              <a:cs typeface="+mn-cs"/>
            </a:endParaRPr>
          </a:p>
          <a:p>
            <a:pPr marL="0" marR="0" indent="0" algn="l" defTabSz="914400" rtl="0" eaLnBrk="1" fontAlgn="auto" latinLnBrk="0" hangingPunct="0">
              <a:lnSpc>
                <a:spcPct val="100000"/>
              </a:lnSpc>
              <a:spcBef>
                <a:spcPts val="0"/>
              </a:spcBef>
              <a:spcAft>
                <a:spcPts val="0"/>
              </a:spcAft>
              <a:buClrTx/>
              <a:buSzTx/>
              <a:buFontTx/>
              <a:buNone/>
              <a:tabLst/>
              <a:defRPr/>
            </a:pPr>
            <a:r>
              <a:rPr lang="en-US" sz="1200" u="none" kern="1200" dirty="0" smtClean="0">
                <a:solidFill>
                  <a:schemeClr val="tx1"/>
                </a:solidFill>
                <a:effectLst/>
                <a:latin typeface="+mn-lt"/>
                <a:ea typeface="+mn-ea"/>
                <a:cs typeface="+mn-cs"/>
              </a:rPr>
              <a:t>Arrogant:</a:t>
            </a:r>
            <a:r>
              <a:rPr lang="en-US" sz="1200" kern="1200" dirty="0" smtClean="0">
                <a:solidFill>
                  <a:schemeClr val="tx1"/>
                </a:solidFill>
                <a:effectLst/>
                <a:latin typeface="+mn-lt"/>
                <a:ea typeface="+mn-ea"/>
                <a:cs typeface="+mn-cs"/>
              </a:rPr>
              <a:t> Geniuses tend to exhibit an extremely high level of self-confidence that might well be termed arrogance. Example:</a:t>
            </a:r>
            <a:r>
              <a:rPr lang="en-US" sz="1200" kern="1200" baseline="0" dirty="0" smtClean="0">
                <a:solidFill>
                  <a:schemeClr val="tx1"/>
                </a:solidFill>
                <a:effectLst/>
                <a:latin typeface="+mn-lt"/>
                <a:ea typeface="+mn-ea"/>
                <a:cs typeface="+mn-cs"/>
              </a:rPr>
              <a:t> Sigmund </a:t>
            </a:r>
            <a:r>
              <a:rPr lang="en-US" sz="1200" kern="1200" dirty="0" smtClean="0">
                <a:solidFill>
                  <a:schemeClr val="tx1"/>
                </a:solidFill>
                <a:effectLst/>
                <a:latin typeface="+mn-lt"/>
                <a:ea typeface="+mn-ea"/>
                <a:cs typeface="+mn-cs"/>
              </a:rPr>
              <a:t>Freud’s unyielding confidence in the absolute correctness of his theories was the primary reason for his difficult splits with his former allies Adler and Jung.</a:t>
            </a:r>
          </a:p>
          <a:p>
            <a:pPr hangingPunct="0"/>
            <a:endParaRPr lang="en-US" sz="1200" u="sng" kern="1200" dirty="0" smtClean="0">
              <a:solidFill>
                <a:schemeClr val="tx1"/>
              </a:solidFill>
              <a:effectLst/>
              <a:latin typeface="+mn-lt"/>
              <a:ea typeface="+mn-ea"/>
              <a:cs typeface="+mn-cs"/>
            </a:endParaRPr>
          </a:p>
          <a:p>
            <a:pPr hangingPunct="0"/>
            <a:r>
              <a:rPr lang="en-US" sz="1200" u="none" kern="1200" dirty="0" smtClean="0">
                <a:solidFill>
                  <a:schemeClr val="tx1"/>
                </a:solidFill>
                <a:effectLst/>
                <a:latin typeface="+mn-lt"/>
                <a:ea typeface="+mn-ea"/>
                <a:cs typeface="+mn-cs"/>
              </a:rPr>
              <a:t>Ruthless:</a:t>
            </a:r>
            <a:r>
              <a:rPr lang="en-US" sz="1200" kern="1200" dirty="0" smtClean="0">
                <a:solidFill>
                  <a:schemeClr val="tx1"/>
                </a:solidFill>
                <a:effectLst/>
                <a:latin typeface="+mn-lt"/>
                <a:ea typeface="+mn-ea"/>
                <a:cs typeface="+mn-cs"/>
              </a:rPr>
              <a:t> Often only make friends when they need support and can abandon friendships easily, quickly, and sometimes heartlessly if they find it necessary. Example: Picasso’s relationships</a:t>
            </a:r>
            <a:r>
              <a:rPr lang="en-US" sz="1200" kern="1200" baseline="0" dirty="0" smtClean="0">
                <a:solidFill>
                  <a:schemeClr val="tx1"/>
                </a:solidFill>
                <a:effectLst/>
                <a:latin typeface="+mn-lt"/>
                <a:ea typeface="+mn-ea"/>
                <a:cs typeface="+mn-cs"/>
              </a:rPr>
              <a:t> with people, especially women.</a:t>
            </a:r>
            <a:endParaRPr lang="en-US" sz="1200" kern="1200" dirty="0" smtClean="0">
              <a:solidFill>
                <a:schemeClr val="tx1"/>
              </a:solidFill>
              <a:effectLst/>
              <a:latin typeface="+mn-lt"/>
              <a:ea typeface="+mn-ea"/>
              <a:cs typeface="+mn-cs"/>
            </a:endParaRPr>
          </a:p>
          <a:p>
            <a:pPr hangingPunct="0"/>
            <a:r>
              <a:rPr lang="en-US" sz="1200" kern="1200" dirty="0" smtClean="0">
                <a:solidFill>
                  <a:schemeClr val="tx1"/>
                </a:solidFill>
                <a:effectLst/>
                <a:latin typeface="+mn-lt"/>
                <a:ea typeface="+mn-ea"/>
                <a:cs typeface="+mn-cs"/>
              </a:rPr>
              <a:t> </a:t>
            </a:r>
          </a:p>
          <a:p>
            <a:pPr hangingPunct="0"/>
            <a:r>
              <a:rPr lang="en-US" sz="1200" u="sng" kern="1200" dirty="0" smtClean="0">
                <a:solidFill>
                  <a:schemeClr val="tx1"/>
                </a:solidFill>
                <a:effectLst/>
                <a:latin typeface="+mn-lt"/>
                <a:ea typeface="+mn-ea"/>
                <a:cs typeface="+mn-cs"/>
              </a:rPr>
              <a:t>Faustian bargain</a:t>
            </a:r>
            <a:r>
              <a:rPr lang="en-US" sz="1200" kern="1200" dirty="0" smtClean="0">
                <a:solidFill>
                  <a:schemeClr val="tx1"/>
                </a:solidFill>
                <a:effectLst/>
                <a:latin typeface="+mn-lt"/>
                <a:ea typeface="+mn-ea"/>
                <a:cs typeface="+mn-cs"/>
              </a:rPr>
              <a:t>: Reference to the medieval legend of Faust, a character who sold his soul to the devil in order to gain knowledge and power. Creative geniuses “strike a deal” with themselves: that they will sacrifice something important in order to become creative and famous.</a:t>
            </a:r>
          </a:p>
          <a:p>
            <a:pPr hangingPunct="0"/>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43</a:t>
            </a:fld>
            <a:endParaRPr lang="en-US" dirty="0"/>
          </a:p>
        </p:txBody>
      </p:sp>
    </p:spTree>
    <p:extLst>
      <p:ext uri="{BB962C8B-B14F-4D97-AF65-F5344CB8AC3E}">
        <p14:creationId xmlns:p14="http://schemas.microsoft.com/office/powerpoint/2010/main" val="8404148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smtClean="0"/>
              <a:t>Genius-caliber creative people tend to exhibit some personality traits associated with poor mental health: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smtClean="0"/>
              <a:t>Example: </a:t>
            </a:r>
            <a:r>
              <a:rPr lang="en-US" sz="1200" kern="1200" dirty="0" smtClean="0">
                <a:solidFill>
                  <a:schemeClr val="tx1"/>
                </a:solidFill>
                <a:effectLst/>
                <a:latin typeface="+mn-lt"/>
                <a:ea typeface="+mn-ea"/>
                <a:cs typeface="+mn-cs"/>
              </a:rPr>
              <a:t>James Kaufman’s (2001) term the “Sylvia Plath Effect” was coined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after his study found female poets were more likely to suffer from mental illness than either female or male writers, or eminent women from diverse occupations.</a:t>
            </a:r>
            <a:endParaRPr lang="en-US" u="none" dirty="0" smtClean="0"/>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44</a:t>
            </a:fld>
            <a:endParaRPr lang="en-US" dirty="0"/>
          </a:p>
        </p:txBody>
      </p:sp>
    </p:spTree>
    <p:extLst>
      <p:ext uri="{BB962C8B-B14F-4D97-AF65-F5344CB8AC3E}">
        <p14:creationId xmlns:p14="http://schemas.microsoft.com/office/powerpoint/2010/main" val="898986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US" sz="1200" u="sng" kern="1200" dirty="0" smtClean="0">
                <a:solidFill>
                  <a:schemeClr val="tx1"/>
                </a:solidFill>
                <a:effectLst/>
                <a:latin typeface="+mn-lt"/>
                <a:ea typeface="+mn-ea"/>
                <a:cs typeface="+mn-cs"/>
              </a:rPr>
              <a:t>Cognitive skills: </a:t>
            </a:r>
            <a:r>
              <a:rPr lang="en-US" sz="1200" kern="1200" dirty="0" smtClean="0">
                <a:solidFill>
                  <a:schemeClr val="tx1"/>
                </a:solidFill>
                <a:effectLst/>
                <a:latin typeface="+mn-lt"/>
                <a:ea typeface="+mn-ea"/>
                <a:cs typeface="+mn-cs"/>
              </a:rPr>
              <a:t>Real excellence involves cognitive skills, the first element of which is a large knowledge base in the specific domain.</a:t>
            </a:r>
          </a:p>
          <a:p>
            <a:pPr hangingPunct="0"/>
            <a:r>
              <a:rPr lang="en-US" sz="1200" kern="1200" dirty="0" smtClean="0">
                <a:solidFill>
                  <a:schemeClr val="tx1"/>
                </a:solidFill>
                <a:effectLst/>
                <a:latin typeface="+mn-lt"/>
                <a:ea typeface="+mn-ea"/>
                <a:cs typeface="+mn-cs"/>
              </a:rPr>
              <a:t>Example: Expertise in tennis requires a thorough knowledge of the game that includes familiarity with different strategies, styles of potential opponents, different types of equipment, such as rackets and shoes, and the game’s history. This knowledge base is not just a random collection of facts but an organized cluster of information that involves numerous conceptual linkages that</a:t>
            </a:r>
            <a:r>
              <a:rPr lang="en-US" sz="1200" kern="1200" baseline="0" dirty="0" smtClean="0">
                <a:solidFill>
                  <a:schemeClr val="tx1"/>
                </a:solidFill>
                <a:effectLst/>
                <a:latin typeface="+mn-lt"/>
                <a:ea typeface="+mn-ea"/>
                <a:cs typeface="+mn-cs"/>
              </a:rPr>
              <a:t> helps in q</a:t>
            </a:r>
            <a:r>
              <a:rPr lang="en-US" sz="1200" kern="1200" dirty="0" smtClean="0">
                <a:solidFill>
                  <a:schemeClr val="tx1"/>
                </a:solidFill>
                <a:effectLst/>
                <a:latin typeface="+mn-lt"/>
                <a:ea typeface="+mn-ea"/>
                <a:cs typeface="+mn-cs"/>
              </a:rPr>
              <a:t>uicker and easier access to memory and problem-solving strategies.  </a:t>
            </a:r>
          </a:p>
          <a:p>
            <a:pPr hangingPunct="0"/>
            <a:r>
              <a:rPr lang="en-US" sz="1200" kern="1200" dirty="0" smtClean="0">
                <a:solidFill>
                  <a:schemeClr val="tx1"/>
                </a:solidFill>
                <a:effectLst/>
                <a:latin typeface="+mn-lt"/>
                <a:ea typeface="+mn-ea"/>
                <a:cs typeface="+mn-cs"/>
              </a:rPr>
              <a:t> </a:t>
            </a:r>
          </a:p>
          <a:p>
            <a:pPr hangingPunct="0"/>
            <a:r>
              <a:rPr lang="en-US" sz="1200" u="sng" kern="1200" dirty="0" smtClean="0">
                <a:solidFill>
                  <a:schemeClr val="tx1"/>
                </a:solidFill>
                <a:effectLst/>
                <a:latin typeface="+mn-lt"/>
                <a:ea typeface="+mn-ea"/>
                <a:cs typeface="+mn-cs"/>
              </a:rPr>
              <a:t>Extensive and consistent</a:t>
            </a:r>
            <a:r>
              <a:rPr lang="en-US" sz="1200" u="sng" kern="1200" baseline="0" dirty="0" smtClean="0">
                <a:solidFill>
                  <a:schemeClr val="tx1"/>
                </a:solidFill>
                <a:effectLst/>
                <a:latin typeface="+mn-lt"/>
                <a:ea typeface="+mn-ea"/>
                <a:cs typeface="+mn-cs"/>
              </a:rPr>
              <a:t> p</a:t>
            </a:r>
            <a:r>
              <a:rPr lang="en-US" sz="1200" u="sng" kern="1200" dirty="0" smtClean="0">
                <a:solidFill>
                  <a:schemeClr val="tx1"/>
                </a:solidFill>
                <a:effectLst/>
                <a:latin typeface="+mn-lt"/>
                <a:ea typeface="+mn-ea"/>
                <a:cs typeface="+mn-cs"/>
              </a:rPr>
              <a:t>ractice</a:t>
            </a:r>
            <a:r>
              <a:rPr lang="en-US" sz="1200" kern="1200" dirty="0" smtClean="0">
                <a:solidFill>
                  <a:schemeClr val="tx1"/>
                </a:solidFill>
                <a:effectLst/>
                <a:latin typeface="+mn-lt"/>
                <a:ea typeface="+mn-ea"/>
                <a:cs typeface="+mn-cs"/>
              </a:rPr>
              <a:t>: The most important factor in the acquisition of expert performance. This is important in at least three ways:</a:t>
            </a:r>
          </a:p>
          <a:p>
            <a:pPr lvl="0" hangingPunct="0"/>
            <a:r>
              <a:rPr lang="en-US" sz="1200" kern="1200" dirty="0" smtClean="0">
                <a:solidFill>
                  <a:schemeClr val="tx1"/>
                </a:solidFill>
                <a:effectLst/>
                <a:latin typeface="+mn-lt"/>
                <a:ea typeface="+mn-ea"/>
                <a:cs typeface="+mn-cs"/>
              </a:rPr>
              <a:t>Those who truly excel at a specific discipline often begin to practice early in life;</a:t>
            </a:r>
            <a:r>
              <a:rPr lang="en-US" sz="1200" kern="1200" baseline="0" dirty="0" smtClean="0">
                <a:solidFill>
                  <a:schemeClr val="tx1"/>
                </a:solidFill>
                <a:effectLst/>
                <a:latin typeface="+mn-lt"/>
                <a:ea typeface="+mn-ea"/>
                <a:cs typeface="+mn-cs"/>
              </a:rPr>
              <a:t> p</a:t>
            </a:r>
            <a:r>
              <a:rPr lang="en-US" sz="1200" kern="1200" dirty="0" smtClean="0">
                <a:solidFill>
                  <a:schemeClr val="tx1"/>
                </a:solidFill>
                <a:effectLst/>
                <a:latin typeface="+mn-lt"/>
                <a:ea typeface="+mn-ea"/>
                <a:cs typeface="+mn-cs"/>
              </a:rPr>
              <a:t>ractice more hours each day or week than others.</a:t>
            </a:r>
          </a:p>
          <a:p>
            <a:pPr lvl="0" hangingPunct="0"/>
            <a:endParaRPr lang="en-US" sz="1200" kern="1200" dirty="0" smtClean="0">
              <a:solidFill>
                <a:schemeClr val="tx1"/>
              </a:solidFill>
              <a:effectLst/>
              <a:latin typeface="+mn-lt"/>
              <a:ea typeface="+mn-ea"/>
              <a:cs typeface="+mn-cs"/>
            </a:endParaRPr>
          </a:p>
          <a:p>
            <a:pPr lvl="0" hangingPunct="0"/>
            <a:r>
              <a:rPr lang="en-US" sz="1200" u="sng" kern="1200" dirty="0" smtClean="0">
                <a:solidFill>
                  <a:schemeClr val="tx1"/>
                </a:solidFill>
                <a:effectLst/>
                <a:latin typeface="+mn-lt"/>
                <a:ea typeface="+mn-ea"/>
                <a:cs typeface="+mn-cs"/>
              </a:rPr>
              <a:t>Deliberate practice: </a:t>
            </a:r>
            <a:r>
              <a:rPr lang="en-US" sz="1200" u="none" kern="120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ocused, planned, concentrated, and effortful practice. Focused on the immediate task with attention at every moment to what one is doing correctly or incorrectly. </a:t>
            </a:r>
          </a:p>
          <a:p>
            <a:pPr hangingPunct="0"/>
            <a:r>
              <a:rPr lang="en-US" sz="1200" kern="1200" dirty="0" smtClean="0">
                <a:solidFill>
                  <a:schemeClr val="tx1"/>
                </a:solidFill>
                <a:effectLst/>
                <a:latin typeface="+mn-lt"/>
                <a:ea typeface="+mn-ea"/>
                <a:cs typeface="+mn-cs"/>
              </a:rPr>
              <a:t> </a:t>
            </a:r>
          </a:p>
          <a:p>
            <a:pPr marL="0" marR="0" lvl="0" indent="0" algn="l" defTabSz="914400" rtl="0" eaLnBrk="1" fontAlgn="auto" latinLnBrk="0" hangingPunct="0">
              <a:lnSpc>
                <a:spcPct val="100000"/>
              </a:lnSpc>
              <a:spcBef>
                <a:spcPts val="0"/>
              </a:spcBef>
              <a:spcAft>
                <a:spcPts val="0"/>
              </a:spcAft>
              <a:buClrTx/>
              <a:buSzTx/>
              <a:buFontTx/>
              <a:buNone/>
              <a:tabLst/>
              <a:defRPr/>
            </a:pPr>
            <a:r>
              <a:rPr lang="en-US" sz="1200" u="sng" dirty="0" smtClean="0"/>
              <a:t>Over-practice is harmful</a:t>
            </a:r>
            <a:r>
              <a:rPr lang="en-US" sz="1200" u="none" dirty="0" smtClean="0"/>
              <a:t>: </a:t>
            </a:r>
            <a:r>
              <a:rPr lang="en-US" sz="1200" kern="1200" dirty="0" smtClean="0">
                <a:solidFill>
                  <a:schemeClr val="tx1"/>
                </a:solidFill>
                <a:effectLst/>
                <a:latin typeface="+mn-lt"/>
                <a:ea typeface="+mn-ea"/>
                <a:cs typeface="+mn-cs"/>
              </a:rPr>
              <a:t>Especially in sports, there is a recognized danger to what is known as overtraining. Excellence, therefore, seems to require a sensible balance of hard work and rest.</a:t>
            </a:r>
          </a:p>
          <a:p>
            <a:pPr marL="0" marR="0" lvl="0" indent="0" algn="l" defTabSz="914400" rtl="0" eaLnBrk="1" fontAlgn="auto" latinLnBrk="0" hangingPunct="0">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lvl="0" hangingPunct="0"/>
            <a:endParaRPr lang="en-US" dirty="0" smtClean="0"/>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5</a:t>
            </a:fld>
            <a:endParaRPr lang="en-US" dirty="0"/>
          </a:p>
        </p:txBody>
      </p:sp>
    </p:spTree>
    <p:extLst>
      <p:ext uri="{BB962C8B-B14F-4D97-AF65-F5344CB8AC3E}">
        <p14:creationId xmlns:p14="http://schemas.microsoft.com/office/powerpoint/2010/main" val="3175155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US" sz="1200" u="sng" kern="1200" dirty="0" smtClean="0">
                <a:solidFill>
                  <a:schemeClr val="tx1"/>
                </a:solidFill>
                <a:effectLst/>
                <a:latin typeface="+mn-lt"/>
                <a:ea typeface="+mn-ea"/>
                <a:cs typeface="+mn-cs"/>
              </a:rPr>
              <a:t>Cognitive skills: </a:t>
            </a:r>
            <a:r>
              <a:rPr lang="en-US" sz="1200" kern="1200" dirty="0" smtClean="0">
                <a:solidFill>
                  <a:schemeClr val="tx1"/>
                </a:solidFill>
                <a:effectLst/>
                <a:latin typeface="+mn-lt"/>
                <a:ea typeface="+mn-ea"/>
                <a:cs typeface="+mn-cs"/>
              </a:rPr>
              <a:t>Real excellence involves cognitive skills, the first element of which is a large knowledge base in the specific domain.</a:t>
            </a:r>
          </a:p>
          <a:p>
            <a:pPr hangingPunct="0"/>
            <a:r>
              <a:rPr lang="en-US" sz="1200" kern="1200" dirty="0" smtClean="0">
                <a:solidFill>
                  <a:schemeClr val="tx1"/>
                </a:solidFill>
                <a:effectLst/>
                <a:latin typeface="+mn-lt"/>
                <a:ea typeface="+mn-ea"/>
                <a:cs typeface="+mn-cs"/>
              </a:rPr>
              <a:t>Example: Expertise in tennis requires a thorough knowledge of the game that includes familiarity with different strategies, styles of potential opponents, different types of equipment, such as rackets and shoes, and the game’s history. This knowledge base is not just a random collection of facts but an organized cluster of information that involves numerous conceptual linkages that</a:t>
            </a:r>
            <a:r>
              <a:rPr lang="en-US" sz="1200" kern="1200" baseline="0" dirty="0" smtClean="0">
                <a:solidFill>
                  <a:schemeClr val="tx1"/>
                </a:solidFill>
                <a:effectLst/>
                <a:latin typeface="+mn-lt"/>
                <a:ea typeface="+mn-ea"/>
                <a:cs typeface="+mn-cs"/>
              </a:rPr>
              <a:t> helps in q</a:t>
            </a:r>
            <a:r>
              <a:rPr lang="en-US" sz="1200" kern="1200" dirty="0" smtClean="0">
                <a:solidFill>
                  <a:schemeClr val="tx1"/>
                </a:solidFill>
                <a:effectLst/>
                <a:latin typeface="+mn-lt"/>
                <a:ea typeface="+mn-ea"/>
                <a:cs typeface="+mn-cs"/>
              </a:rPr>
              <a:t>uicker and easier access to memory and problem-solving strategies.  </a:t>
            </a:r>
          </a:p>
          <a:p>
            <a:pPr hangingPunct="0"/>
            <a:r>
              <a:rPr lang="en-US" sz="1200" kern="1200" dirty="0" smtClean="0">
                <a:solidFill>
                  <a:schemeClr val="tx1"/>
                </a:solidFill>
                <a:effectLst/>
                <a:latin typeface="+mn-lt"/>
                <a:ea typeface="+mn-ea"/>
                <a:cs typeface="+mn-cs"/>
              </a:rPr>
              <a:t> </a:t>
            </a:r>
          </a:p>
          <a:p>
            <a:pPr hangingPunct="0"/>
            <a:r>
              <a:rPr lang="en-US" sz="1200" u="sng" kern="1200" dirty="0" smtClean="0">
                <a:solidFill>
                  <a:schemeClr val="tx1"/>
                </a:solidFill>
                <a:effectLst/>
                <a:latin typeface="+mn-lt"/>
                <a:ea typeface="+mn-ea"/>
                <a:cs typeface="+mn-cs"/>
              </a:rPr>
              <a:t>Extensive and consistent</a:t>
            </a:r>
            <a:r>
              <a:rPr lang="en-US" sz="1200" u="sng" kern="1200" baseline="0" dirty="0" smtClean="0">
                <a:solidFill>
                  <a:schemeClr val="tx1"/>
                </a:solidFill>
                <a:effectLst/>
                <a:latin typeface="+mn-lt"/>
                <a:ea typeface="+mn-ea"/>
                <a:cs typeface="+mn-cs"/>
              </a:rPr>
              <a:t> p</a:t>
            </a:r>
            <a:r>
              <a:rPr lang="en-US" sz="1200" u="sng" kern="1200" dirty="0" smtClean="0">
                <a:solidFill>
                  <a:schemeClr val="tx1"/>
                </a:solidFill>
                <a:effectLst/>
                <a:latin typeface="+mn-lt"/>
                <a:ea typeface="+mn-ea"/>
                <a:cs typeface="+mn-cs"/>
              </a:rPr>
              <a:t>ractice</a:t>
            </a:r>
            <a:r>
              <a:rPr lang="en-US" sz="1200" kern="1200" dirty="0" smtClean="0">
                <a:solidFill>
                  <a:schemeClr val="tx1"/>
                </a:solidFill>
                <a:effectLst/>
                <a:latin typeface="+mn-lt"/>
                <a:ea typeface="+mn-ea"/>
                <a:cs typeface="+mn-cs"/>
              </a:rPr>
              <a:t>: The most important factor in the acquisition of expert performance. This is important in at least three ways:</a:t>
            </a:r>
          </a:p>
          <a:p>
            <a:pPr lvl="0" hangingPunct="0"/>
            <a:r>
              <a:rPr lang="en-US" sz="1200" kern="1200" dirty="0" smtClean="0">
                <a:solidFill>
                  <a:schemeClr val="tx1"/>
                </a:solidFill>
                <a:effectLst/>
                <a:latin typeface="+mn-lt"/>
                <a:ea typeface="+mn-ea"/>
                <a:cs typeface="+mn-cs"/>
              </a:rPr>
              <a:t>Those who truly excel at a specific discipline often begin to practice early in life;</a:t>
            </a:r>
            <a:r>
              <a:rPr lang="en-US" sz="1200" kern="1200" baseline="0" dirty="0" smtClean="0">
                <a:solidFill>
                  <a:schemeClr val="tx1"/>
                </a:solidFill>
                <a:effectLst/>
                <a:latin typeface="+mn-lt"/>
                <a:ea typeface="+mn-ea"/>
                <a:cs typeface="+mn-cs"/>
              </a:rPr>
              <a:t> p</a:t>
            </a:r>
            <a:r>
              <a:rPr lang="en-US" sz="1200" kern="1200" dirty="0" smtClean="0">
                <a:solidFill>
                  <a:schemeClr val="tx1"/>
                </a:solidFill>
                <a:effectLst/>
                <a:latin typeface="+mn-lt"/>
                <a:ea typeface="+mn-ea"/>
                <a:cs typeface="+mn-cs"/>
              </a:rPr>
              <a:t>ractice more hours each day or week than others.</a:t>
            </a:r>
          </a:p>
          <a:p>
            <a:pPr lvl="0" hangingPunct="0"/>
            <a:endParaRPr lang="en-US" sz="1200" kern="1200" dirty="0" smtClean="0">
              <a:solidFill>
                <a:schemeClr val="tx1"/>
              </a:solidFill>
              <a:effectLst/>
              <a:latin typeface="+mn-lt"/>
              <a:ea typeface="+mn-ea"/>
              <a:cs typeface="+mn-cs"/>
            </a:endParaRPr>
          </a:p>
          <a:p>
            <a:pPr lvl="0" hangingPunct="0"/>
            <a:r>
              <a:rPr lang="en-US" sz="1200" u="sng" kern="1200" dirty="0" smtClean="0">
                <a:solidFill>
                  <a:schemeClr val="tx1"/>
                </a:solidFill>
                <a:effectLst/>
                <a:latin typeface="+mn-lt"/>
                <a:ea typeface="+mn-ea"/>
                <a:cs typeface="+mn-cs"/>
              </a:rPr>
              <a:t>Deliberate practice: </a:t>
            </a:r>
            <a:r>
              <a:rPr lang="en-US" sz="1200" u="none" kern="120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ocused, planned, concentrated, and effortful practice. Focused on the immediate task with attention at every moment to what one is doing correctly or incorrectly. </a:t>
            </a:r>
          </a:p>
          <a:p>
            <a:pPr hangingPunct="0"/>
            <a:r>
              <a:rPr lang="en-US" sz="1200" kern="1200" dirty="0" smtClean="0">
                <a:solidFill>
                  <a:schemeClr val="tx1"/>
                </a:solidFill>
                <a:effectLst/>
                <a:latin typeface="+mn-lt"/>
                <a:ea typeface="+mn-ea"/>
                <a:cs typeface="+mn-cs"/>
              </a:rPr>
              <a:t> </a:t>
            </a:r>
          </a:p>
          <a:p>
            <a:pPr marL="0" marR="0" lvl="0" indent="0" algn="l" defTabSz="914400" rtl="0" eaLnBrk="1" fontAlgn="auto" latinLnBrk="0" hangingPunct="0">
              <a:lnSpc>
                <a:spcPct val="100000"/>
              </a:lnSpc>
              <a:spcBef>
                <a:spcPts val="0"/>
              </a:spcBef>
              <a:spcAft>
                <a:spcPts val="0"/>
              </a:spcAft>
              <a:buClrTx/>
              <a:buSzTx/>
              <a:buFontTx/>
              <a:buNone/>
              <a:tabLst/>
              <a:defRPr/>
            </a:pPr>
            <a:r>
              <a:rPr lang="en-US" sz="1200" u="sng" dirty="0" smtClean="0"/>
              <a:t>Over-practice is harmful</a:t>
            </a:r>
            <a:r>
              <a:rPr lang="en-US" sz="1200" u="none" dirty="0" smtClean="0"/>
              <a:t>: </a:t>
            </a:r>
            <a:r>
              <a:rPr lang="en-US" sz="1200" kern="1200" dirty="0" smtClean="0">
                <a:solidFill>
                  <a:schemeClr val="tx1"/>
                </a:solidFill>
                <a:effectLst/>
                <a:latin typeface="+mn-lt"/>
                <a:ea typeface="+mn-ea"/>
                <a:cs typeface="+mn-cs"/>
              </a:rPr>
              <a:t>Especially in sports, there is a recognized danger to what is known as overtraining. Excellence, therefore, seems to require a sensible balance of hard work and rest.</a:t>
            </a:r>
          </a:p>
          <a:p>
            <a:pPr marL="0" marR="0" lvl="0" indent="0" algn="l" defTabSz="914400" rtl="0" eaLnBrk="1" fontAlgn="auto" latinLnBrk="0" hangingPunct="0">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lvl="0" hangingPunct="0"/>
            <a:endParaRPr lang="en-US" dirty="0" smtClean="0"/>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6</a:t>
            </a:fld>
            <a:endParaRPr lang="en-US" dirty="0"/>
          </a:p>
        </p:txBody>
      </p:sp>
    </p:spTree>
    <p:extLst>
      <p:ext uri="{BB962C8B-B14F-4D97-AF65-F5344CB8AC3E}">
        <p14:creationId xmlns:p14="http://schemas.microsoft.com/office/powerpoint/2010/main" val="3077982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US" sz="1200" u="sng" kern="1200" dirty="0" smtClean="0">
                <a:solidFill>
                  <a:schemeClr val="tx1"/>
                </a:solidFill>
                <a:effectLst/>
                <a:latin typeface="+mn-lt"/>
                <a:ea typeface="+mn-ea"/>
                <a:cs typeface="+mn-cs"/>
              </a:rPr>
              <a:t>Cognitive skills: </a:t>
            </a:r>
            <a:r>
              <a:rPr lang="en-US" sz="1200" kern="1200" dirty="0" smtClean="0">
                <a:solidFill>
                  <a:schemeClr val="tx1"/>
                </a:solidFill>
                <a:effectLst/>
                <a:latin typeface="+mn-lt"/>
                <a:ea typeface="+mn-ea"/>
                <a:cs typeface="+mn-cs"/>
              </a:rPr>
              <a:t>Real excellence involves cognitive skills, the first element of which is a large knowledge base in the specific domain.</a:t>
            </a:r>
          </a:p>
          <a:p>
            <a:pPr hangingPunct="0"/>
            <a:r>
              <a:rPr lang="en-US" sz="1200" kern="1200" dirty="0" smtClean="0">
                <a:solidFill>
                  <a:schemeClr val="tx1"/>
                </a:solidFill>
                <a:effectLst/>
                <a:latin typeface="+mn-lt"/>
                <a:ea typeface="+mn-ea"/>
                <a:cs typeface="+mn-cs"/>
              </a:rPr>
              <a:t>Example: Expertise in tennis requires a thorough knowledge of the game that includes familiarity with different strategies, styles of potential opponents, different types of equipment, such as rackets and shoes, and the game’s history. This knowledge base is not just a random collection of facts but an organized cluster of information that involves numerous conceptual linkages that</a:t>
            </a:r>
            <a:r>
              <a:rPr lang="en-US" sz="1200" kern="1200" baseline="0" dirty="0" smtClean="0">
                <a:solidFill>
                  <a:schemeClr val="tx1"/>
                </a:solidFill>
                <a:effectLst/>
                <a:latin typeface="+mn-lt"/>
                <a:ea typeface="+mn-ea"/>
                <a:cs typeface="+mn-cs"/>
              </a:rPr>
              <a:t> helps in q</a:t>
            </a:r>
            <a:r>
              <a:rPr lang="en-US" sz="1200" kern="1200" dirty="0" smtClean="0">
                <a:solidFill>
                  <a:schemeClr val="tx1"/>
                </a:solidFill>
                <a:effectLst/>
                <a:latin typeface="+mn-lt"/>
                <a:ea typeface="+mn-ea"/>
                <a:cs typeface="+mn-cs"/>
              </a:rPr>
              <a:t>uicker and easier access to memory and problem-solving strategies.  </a:t>
            </a:r>
          </a:p>
          <a:p>
            <a:pPr hangingPunct="0"/>
            <a:r>
              <a:rPr lang="en-US" sz="1200" kern="1200" dirty="0" smtClean="0">
                <a:solidFill>
                  <a:schemeClr val="tx1"/>
                </a:solidFill>
                <a:effectLst/>
                <a:latin typeface="+mn-lt"/>
                <a:ea typeface="+mn-ea"/>
                <a:cs typeface="+mn-cs"/>
              </a:rPr>
              <a:t> </a:t>
            </a:r>
          </a:p>
          <a:p>
            <a:pPr hangingPunct="0"/>
            <a:r>
              <a:rPr lang="en-US" sz="1200" u="sng" kern="1200" dirty="0" smtClean="0">
                <a:solidFill>
                  <a:schemeClr val="tx1"/>
                </a:solidFill>
                <a:effectLst/>
                <a:latin typeface="+mn-lt"/>
                <a:ea typeface="+mn-ea"/>
                <a:cs typeface="+mn-cs"/>
              </a:rPr>
              <a:t>Extensive and consistent</a:t>
            </a:r>
            <a:r>
              <a:rPr lang="en-US" sz="1200" u="sng" kern="1200" baseline="0" dirty="0" smtClean="0">
                <a:solidFill>
                  <a:schemeClr val="tx1"/>
                </a:solidFill>
                <a:effectLst/>
                <a:latin typeface="+mn-lt"/>
                <a:ea typeface="+mn-ea"/>
                <a:cs typeface="+mn-cs"/>
              </a:rPr>
              <a:t> p</a:t>
            </a:r>
            <a:r>
              <a:rPr lang="en-US" sz="1200" u="sng" kern="1200" dirty="0" smtClean="0">
                <a:solidFill>
                  <a:schemeClr val="tx1"/>
                </a:solidFill>
                <a:effectLst/>
                <a:latin typeface="+mn-lt"/>
                <a:ea typeface="+mn-ea"/>
                <a:cs typeface="+mn-cs"/>
              </a:rPr>
              <a:t>ractice</a:t>
            </a:r>
            <a:r>
              <a:rPr lang="en-US" sz="1200" kern="1200" dirty="0" smtClean="0">
                <a:solidFill>
                  <a:schemeClr val="tx1"/>
                </a:solidFill>
                <a:effectLst/>
                <a:latin typeface="+mn-lt"/>
                <a:ea typeface="+mn-ea"/>
                <a:cs typeface="+mn-cs"/>
              </a:rPr>
              <a:t>: The most important factor in the acquisition of expert performance. This is important in at least three ways:</a:t>
            </a:r>
          </a:p>
          <a:p>
            <a:pPr lvl="0" hangingPunct="0"/>
            <a:r>
              <a:rPr lang="en-US" sz="1200" kern="1200" dirty="0" smtClean="0">
                <a:solidFill>
                  <a:schemeClr val="tx1"/>
                </a:solidFill>
                <a:effectLst/>
                <a:latin typeface="+mn-lt"/>
                <a:ea typeface="+mn-ea"/>
                <a:cs typeface="+mn-cs"/>
              </a:rPr>
              <a:t>Those who truly excel at a specific discipline often begin to practice early in life;</a:t>
            </a:r>
            <a:r>
              <a:rPr lang="en-US" sz="1200" kern="1200" baseline="0" dirty="0" smtClean="0">
                <a:solidFill>
                  <a:schemeClr val="tx1"/>
                </a:solidFill>
                <a:effectLst/>
                <a:latin typeface="+mn-lt"/>
                <a:ea typeface="+mn-ea"/>
                <a:cs typeface="+mn-cs"/>
              </a:rPr>
              <a:t> p</a:t>
            </a:r>
            <a:r>
              <a:rPr lang="en-US" sz="1200" kern="1200" dirty="0" smtClean="0">
                <a:solidFill>
                  <a:schemeClr val="tx1"/>
                </a:solidFill>
                <a:effectLst/>
                <a:latin typeface="+mn-lt"/>
                <a:ea typeface="+mn-ea"/>
                <a:cs typeface="+mn-cs"/>
              </a:rPr>
              <a:t>ractice more hours each day or week than others.</a:t>
            </a:r>
          </a:p>
          <a:p>
            <a:pPr lvl="0" hangingPunct="0"/>
            <a:endParaRPr lang="en-US" sz="1200" kern="1200" dirty="0" smtClean="0">
              <a:solidFill>
                <a:schemeClr val="tx1"/>
              </a:solidFill>
              <a:effectLst/>
              <a:latin typeface="+mn-lt"/>
              <a:ea typeface="+mn-ea"/>
              <a:cs typeface="+mn-cs"/>
            </a:endParaRPr>
          </a:p>
          <a:p>
            <a:pPr lvl="0" hangingPunct="0"/>
            <a:r>
              <a:rPr lang="en-US" sz="1200" u="sng" kern="1200" dirty="0" smtClean="0">
                <a:solidFill>
                  <a:schemeClr val="tx1"/>
                </a:solidFill>
                <a:effectLst/>
                <a:latin typeface="+mn-lt"/>
                <a:ea typeface="+mn-ea"/>
                <a:cs typeface="+mn-cs"/>
              </a:rPr>
              <a:t>Deliberate practice: </a:t>
            </a:r>
            <a:r>
              <a:rPr lang="en-US" sz="1200" u="none" kern="120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ocused, planned, concentrated, and effortful practice. Focused on the immediate task with attention at every moment to what one is doing correctly or incorrectly. </a:t>
            </a:r>
          </a:p>
          <a:p>
            <a:pPr hangingPunct="0"/>
            <a:r>
              <a:rPr lang="en-US" sz="1200" kern="1200" dirty="0" smtClean="0">
                <a:solidFill>
                  <a:schemeClr val="tx1"/>
                </a:solidFill>
                <a:effectLst/>
                <a:latin typeface="+mn-lt"/>
                <a:ea typeface="+mn-ea"/>
                <a:cs typeface="+mn-cs"/>
              </a:rPr>
              <a:t> </a:t>
            </a:r>
          </a:p>
          <a:p>
            <a:pPr marL="0" marR="0" lvl="0" indent="0" algn="l" defTabSz="914400" rtl="0" eaLnBrk="1" fontAlgn="auto" latinLnBrk="0" hangingPunct="0">
              <a:lnSpc>
                <a:spcPct val="100000"/>
              </a:lnSpc>
              <a:spcBef>
                <a:spcPts val="0"/>
              </a:spcBef>
              <a:spcAft>
                <a:spcPts val="0"/>
              </a:spcAft>
              <a:buClrTx/>
              <a:buSzTx/>
              <a:buFontTx/>
              <a:buNone/>
              <a:tabLst/>
              <a:defRPr/>
            </a:pPr>
            <a:r>
              <a:rPr lang="en-US" sz="1200" u="sng" dirty="0" smtClean="0"/>
              <a:t>Over-practice is harmful</a:t>
            </a:r>
            <a:r>
              <a:rPr lang="en-US" sz="1200" u="none" dirty="0" smtClean="0"/>
              <a:t>: </a:t>
            </a:r>
            <a:r>
              <a:rPr lang="en-US" sz="1200" kern="1200" dirty="0" smtClean="0">
                <a:solidFill>
                  <a:schemeClr val="tx1"/>
                </a:solidFill>
                <a:effectLst/>
                <a:latin typeface="+mn-lt"/>
                <a:ea typeface="+mn-ea"/>
                <a:cs typeface="+mn-cs"/>
              </a:rPr>
              <a:t>Especially in sports, there is a recognized danger to what is known as overtraining. Excellence, therefore, seems to require a sensible balance of hard work and rest.</a:t>
            </a:r>
          </a:p>
          <a:p>
            <a:pPr marL="0" marR="0" lvl="0" indent="0" algn="l" defTabSz="914400" rtl="0" eaLnBrk="1" fontAlgn="auto" latinLnBrk="0" hangingPunct="0">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lvl="0" hangingPunct="0"/>
            <a:endParaRPr lang="en-US" dirty="0" smtClean="0"/>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7</a:t>
            </a:fld>
            <a:endParaRPr lang="en-US" dirty="0"/>
          </a:p>
        </p:txBody>
      </p:sp>
    </p:spTree>
    <p:extLst>
      <p:ext uri="{BB962C8B-B14F-4D97-AF65-F5344CB8AC3E}">
        <p14:creationId xmlns:p14="http://schemas.microsoft.com/office/powerpoint/2010/main" val="2493020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0">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rPr>
              <a:t>Peak</a:t>
            </a:r>
            <a:r>
              <a:rPr lang="en-US" sz="1200" u="sng" kern="1200" baseline="0" dirty="0" smtClean="0">
                <a:solidFill>
                  <a:schemeClr val="tx1"/>
                </a:solidFill>
                <a:effectLst/>
                <a:latin typeface="+mn-lt"/>
                <a:ea typeface="+mn-ea"/>
                <a:cs typeface="+mn-cs"/>
              </a:rPr>
              <a:t> age varies: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Age at which people generally attain recognition and make their big breakthroughs varies across disciplines. </a:t>
            </a:r>
          </a:p>
          <a:p>
            <a:pPr marL="0" marR="0" lvl="0" indent="0" algn="l" defTabSz="914400" rtl="0" eaLnBrk="1" fontAlgn="auto" latinLnBrk="0" hangingPunct="0">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Example:</a:t>
            </a:r>
            <a:r>
              <a:rPr lang="en-US" sz="1200" kern="1200" baseline="0" dirty="0" smtClean="0">
                <a:solidFill>
                  <a:schemeClr val="tx1"/>
                </a:solidFill>
                <a:effectLst/>
                <a:latin typeface="+mn-lt"/>
                <a:ea typeface="+mn-ea"/>
                <a:cs typeface="+mn-cs"/>
              </a:rPr>
              <a:t> P</a:t>
            </a:r>
            <a:r>
              <a:rPr lang="en-US" sz="1200" kern="1200" dirty="0" smtClean="0">
                <a:solidFill>
                  <a:schemeClr val="tx1"/>
                </a:solidFill>
                <a:effectLst/>
                <a:latin typeface="+mn-lt"/>
                <a:ea typeface="+mn-ea"/>
                <a:cs typeface="+mn-cs"/>
              </a:rPr>
              <a:t>eak age for creative achievement in mathematics, physics, and lyric poetry occurs in the late 20s and early 30s, while the peak age in philosophy and for writing fiction is the late 40s and early 50s. </a:t>
            </a:r>
            <a:endParaRPr lang="en-US" sz="2800" dirty="0" smtClean="0"/>
          </a:p>
        </p:txBody>
      </p:sp>
      <p:sp>
        <p:nvSpPr>
          <p:cNvPr id="4" name="Slide Number Placeholder 3"/>
          <p:cNvSpPr>
            <a:spLocks noGrp="1"/>
          </p:cNvSpPr>
          <p:nvPr>
            <p:ph type="sldNum" sz="quarter" idx="10"/>
          </p:nvPr>
        </p:nvSpPr>
        <p:spPr/>
        <p:txBody>
          <a:bodyPr/>
          <a:lstStyle/>
          <a:p>
            <a:fld id="{39974C31-EB4A-4B21-8134-CB5741A1DC5F}" type="slidenum">
              <a:rPr lang="en-US" smtClean="0"/>
              <a:t>8</a:t>
            </a:fld>
            <a:endParaRPr lang="en-US" dirty="0"/>
          </a:p>
        </p:txBody>
      </p:sp>
    </p:spTree>
    <p:extLst>
      <p:ext uri="{BB962C8B-B14F-4D97-AF65-F5344CB8AC3E}">
        <p14:creationId xmlns:p14="http://schemas.microsoft.com/office/powerpoint/2010/main" val="1019629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endParaRPr lang="en-US" sz="1200" u="sng" kern="1200" dirty="0" smtClean="0">
              <a:solidFill>
                <a:schemeClr val="tx1"/>
              </a:solidFill>
              <a:effectLst/>
              <a:latin typeface="+mn-lt"/>
              <a:ea typeface="+mn-ea"/>
              <a:cs typeface="+mn-cs"/>
            </a:endParaRPr>
          </a:p>
          <a:p>
            <a:pPr hangingPunct="0"/>
            <a:r>
              <a:rPr lang="en-US" sz="1200" u="sng" kern="1200" dirty="0" smtClean="0">
                <a:solidFill>
                  <a:schemeClr val="tx1"/>
                </a:solidFill>
                <a:effectLst/>
                <a:latin typeface="+mn-lt"/>
                <a:ea typeface="+mn-ea"/>
                <a:cs typeface="+mn-cs"/>
              </a:rPr>
              <a:t>Performance excellence byproduct of living life: </a:t>
            </a:r>
            <a:r>
              <a:rPr lang="en-US" sz="1200" kern="1200" dirty="0" smtClean="0">
                <a:solidFill>
                  <a:schemeClr val="tx1"/>
                </a:solidFill>
                <a:effectLst/>
                <a:latin typeface="+mn-lt"/>
                <a:ea typeface="+mn-ea"/>
                <a:cs typeface="+mn-cs"/>
              </a:rPr>
              <a:t>Living</a:t>
            </a:r>
            <a:r>
              <a:rPr lang="en-US" sz="1200" kern="1200" baseline="0" dirty="0" smtClean="0">
                <a:solidFill>
                  <a:schemeClr val="tx1"/>
                </a:solidFill>
                <a:effectLst/>
                <a:latin typeface="+mn-lt"/>
                <a:ea typeface="+mn-ea"/>
                <a:cs typeface="+mn-cs"/>
              </a:rPr>
              <a:t> life in a way that </a:t>
            </a:r>
            <a:r>
              <a:rPr lang="en-US" sz="1200" kern="1200" dirty="0" smtClean="0">
                <a:solidFill>
                  <a:schemeClr val="tx1"/>
                </a:solidFill>
                <a:effectLst/>
                <a:latin typeface="+mn-lt"/>
                <a:ea typeface="+mn-ea"/>
                <a:cs typeface="+mn-cs"/>
              </a:rPr>
              <a:t>people are fully engaged in what they do.</a:t>
            </a:r>
          </a:p>
          <a:p>
            <a:pPr hangingPunct="0"/>
            <a:endParaRPr lang="en-US" sz="1200" kern="1200" dirty="0" smtClean="0">
              <a:solidFill>
                <a:schemeClr val="tx1"/>
              </a:solidFill>
              <a:effectLst/>
              <a:latin typeface="+mn-lt"/>
              <a:ea typeface="+mn-ea"/>
              <a:cs typeface="+mn-cs"/>
            </a:endParaRPr>
          </a:p>
          <a:p>
            <a:pPr hangingPunct="0"/>
            <a:r>
              <a:rPr lang="en-US" sz="1200" u="sng" kern="1200" dirty="0" smtClean="0">
                <a:solidFill>
                  <a:schemeClr val="tx1"/>
                </a:solidFill>
                <a:effectLst/>
                <a:latin typeface="+mn-lt"/>
                <a:ea typeface="+mn-ea"/>
                <a:cs typeface="+mn-cs"/>
              </a:rPr>
              <a:t>Four stages</a:t>
            </a:r>
            <a:r>
              <a:rPr lang="en-US" sz="1200" u="sng" kern="1200" baseline="0" dirty="0" smtClean="0">
                <a:solidFill>
                  <a:schemeClr val="tx1"/>
                </a:solidFill>
                <a:effectLst/>
                <a:latin typeface="+mn-lt"/>
                <a:ea typeface="+mn-ea"/>
                <a:cs typeface="+mn-cs"/>
              </a:rPr>
              <a:t> of R</a:t>
            </a:r>
            <a:r>
              <a:rPr lang="en-US" sz="1200" u="sng" kern="1200" dirty="0" smtClean="0">
                <a:solidFill>
                  <a:schemeClr val="tx1"/>
                </a:solidFill>
                <a:effectLst/>
                <a:latin typeface="+mn-lt"/>
                <a:ea typeface="+mn-ea"/>
                <a:cs typeface="+mn-cs"/>
              </a:rPr>
              <a:t>esonance Performance Model:</a:t>
            </a:r>
            <a:r>
              <a:rPr lang="en-US" sz="1200" kern="1200" dirty="0" smtClean="0">
                <a:solidFill>
                  <a:schemeClr val="tx1"/>
                </a:solidFill>
                <a:effectLst/>
                <a:latin typeface="+mn-lt"/>
                <a:ea typeface="+mn-ea"/>
                <a:cs typeface="+mn-cs"/>
              </a:rPr>
              <a:t>  </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Dream</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or the feelings a person experiences when engaged in an activity. </a:t>
            </a:r>
          </a:p>
          <a:p>
            <a:pPr marL="171450" lvl="0" indent="-171450" hangingPunct="0">
              <a:buFont typeface="Arial" panose="020B0604020202020204" pitchFamily="34" charset="0"/>
              <a:buChar char="•"/>
            </a:pPr>
            <a:r>
              <a:rPr lang="en-US" sz="1200" kern="1200" dirty="0" smtClean="0">
                <a:solidFill>
                  <a:schemeClr val="tx1"/>
                </a:solidFill>
                <a:effectLst/>
                <a:latin typeface="+mn-lt"/>
                <a:ea typeface="+mn-ea"/>
                <a:cs typeface="+mn-cs"/>
              </a:rPr>
              <a:t>Preparation along with consistent engaged practice. </a:t>
            </a:r>
          </a:p>
          <a:p>
            <a:pPr marL="171450" lvl="0" indent="-171450" hangingPunct="0">
              <a:buFont typeface="Arial" panose="020B0604020202020204" pitchFamily="34" charset="0"/>
              <a:buChar char="•"/>
            </a:pPr>
            <a:r>
              <a:rPr lang="en-US" sz="1200" kern="1200" dirty="0" smtClean="0">
                <a:solidFill>
                  <a:schemeClr val="tx1"/>
                </a:solidFill>
                <a:effectLst/>
                <a:latin typeface="+mn-lt"/>
                <a:ea typeface="+mn-ea"/>
                <a:cs typeface="+mn-cs"/>
              </a:rPr>
              <a:t>Obstacles that people encounter inevitably.</a:t>
            </a:r>
          </a:p>
          <a:p>
            <a:pPr marL="171450" lvl="0" indent="-171450" hangingPunct="0">
              <a:buFont typeface="Arial" panose="020B0604020202020204" pitchFamily="34" charset="0"/>
              <a:buChar char="•"/>
            </a:pPr>
            <a:r>
              <a:rPr lang="en-US" sz="1200" kern="1200" dirty="0" smtClean="0">
                <a:solidFill>
                  <a:schemeClr val="tx1"/>
                </a:solidFill>
                <a:effectLst/>
                <a:latin typeface="+mn-lt"/>
                <a:ea typeface="+mn-ea"/>
                <a:cs typeface="+mn-cs"/>
              </a:rPr>
              <a:t>Revisit dream or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reconnect with feelings that sparked dream. This reconnection with original feelings allows a</a:t>
            </a:r>
            <a:r>
              <a:rPr lang="en-US" sz="1200" kern="1200" baseline="0" dirty="0" smtClean="0">
                <a:solidFill>
                  <a:schemeClr val="tx1"/>
                </a:solidFill>
                <a:effectLst/>
                <a:latin typeface="+mn-lt"/>
                <a:ea typeface="+mn-ea"/>
                <a:cs typeface="+mn-cs"/>
              </a:rPr>
              <a:t> person to </a:t>
            </a:r>
            <a:r>
              <a:rPr lang="en-US" sz="1200" kern="1200" dirty="0" smtClean="0">
                <a:solidFill>
                  <a:schemeClr val="tx1"/>
                </a:solidFill>
                <a:effectLst/>
                <a:latin typeface="+mn-lt"/>
                <a:ea typeface="+mn-ea"/>
                <a:cs typeface="+mn-cs"/>
              </a:rPr>
              <a:t>embrace the obstacles, avoid the trap of trying harder and enjoying it less, and thereby move forward.</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9</a:t>
            </a:fld>
            <a:endParaRPr lang="en-US" dirty="0"/>
          </a:p>
        </p:txBody>
      </p:sp>
    </p:spTree>
    <p:extLst>
      <p:ext uri="{BB962C8B-B14F-4D97-AF65-F5344CB8AC3E}">
        <p14:creationId xmlns:p14="http://schemas.microsoft.com/office/powerpoint/2010/main" val="2681185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3737E94-A46A-41E5-905C-A3DAC016D7CB}" type="datetimeFigureOut">
              <a:rPr lang="en-US" smtClean="0"/>
              <a:t>6/15/2020</a:t>
            </a:fld>
            <a:endParaRPr lang="en-US"/>
          </a:p>
        </p:txBody>
      </p:sp>
      <p:sp>
        <p:nvSpPr>
          <p:cNvPr id="5" name="Footer Placeholder 4"/>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589084"/>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737E94-A46A-41E5-905C-A3DAC016D7CB}" type="datetimeFigureOut">
              <a:rPr lang="en-US" smtClean="0"/>
              <a:t>6/15/2020</a:t>
            </a:fld>
            <a:endParaRPr lang="en-US"/>
          </a:p>
        </p:txBody>
      </p:sp>
      <p:sp>
        <p:nvSpPr>
          <p:cNvPr id="5" name="Footer Placeholder 4"/>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13591220"/>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737E94-A46A-41E5-905C-A3DAC016D7CB}" type="datetimeFigureOut">
              <a:rPr lang="en-US" smtClean="0"/>
              <a:t>6/15/2020</a:t>
            </a:fld>
            <a:endParaRPr lang="en-US"/>
          </a:p>
        </p:txBody>
      </p:sp>
      <p:sp>
        <p:nvSpPr>
          <p:cNvPr id="5" name="Footer Placeholder 4"/>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11247654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lang="en-US" sz="1050" smtClean="0">
                <a:effectLst/>
              </a:defRPr>
            </a:lvl1pPr>
          </a:lstStyle>
          <a:p>
            <a:r>
              <a:rPr lang="fr-FR" dirty="0" smtClean="0"/>
              <a:t>Compton, </a:t>
            </a:r>
            <a:r>
              <a:rPr lang="fr-FR" i="1" dirty="0" smtClean="0"/>
              <a:t>Positive </a:t>
            </a:r>
            <a:r>
              <a:rPr lang="fr-FR" i="1" dirty="0" err="1" smtClean="0"/>
              <a:t>Psychology</a:t>
            </a:r>
            <a:r>
              <a:rPr lang="fr-FR" i="1" dirty="0" smtClean="0"/>
              <a:t>, 3e</a:t>
            </a:r>
            <a:r>
              <a:rPr lang="fr-FR" dirty="0" smtClean="0"/>
              <a:t>. © SAGE Publications, 2020.</a:t>
            </a:r>
            <a:endParaRPr lang="fr-FR" dirty="0"/>
          </a:p>
        </p:txBody>
      </p:sp>
      <p:sp>
        <p:nvSpPr>
          <p:cNvPr id="3" name="Subtitle 2"/>
          <p:cNvSpPr>
            <a:spLocks noGrp="1"/>
          </p:cNvSpPr>
          <p:nvPr>
            <p:ph type="subTitle" idx="1"/>
          </p:nvPr>
        </p:nvSpPr>
        <p:spPr>
          <a:xfrm>
            <a:off x="1371600" y="3429000"/>
            <a:ext cx="6400800" cy="2209800"/>
          </a:xfrm>
        </p:spPr>
        <p:txBody>
          <a:bodyPr/>
          <a:lstStyle>
            <a:lvl1pPr marL="0" indent="0" algn="ctr">
              <a:buNone/>
              <a:defRPr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
        <p:nvSpPr>
          <p:cNvPr id="4" name="Text Placeholder 3"/>
          <p:cNvSpPr>
            <a:spLocks noGrp="1"/>
          </p:cNvSpPr>
          <p:nvPr>
            <p:ph type="body" sz="quarter" idx="13"/>
          </p:nvPr>
        </p:nvSpPr>
        <p:spPr>
          <a:xfrm>
            <a:off x="1371600" y="1143000"/>
            <a:ext cx="6400800" cy="2025650"/>
          </a:xfrm>
        </p:spPr>
        <p:txBody>
          <a:bodyPr anchor="b"/>
          <a:lstStyle>
            <a:lvl1pPr marL="0" indent="0" algn="ctr">
              <a:buNone/>
              <a:defRPr sz="4400" b="1">
                <a:solidFill>
                  <a:srgbClr val="1F497D"/>
                </a:solidFill>
              </a:defRPr>
            </a:lvl1pPr>
            <a:lvl2pPr marL="457200" indent="0">
              <a:buNone/>
              <a:defRPr/>
            </a:lvl2pPr>
          </a:lstStyle>
          <a:p>
            <a:pPr lvl="0"/>
            <a:r>
              <a:rPr lang="en-US" smtClean="0"/>
              <a:t>Click to edit Master text styles</a:t>
            </a:r>
          </a:p>
        </p:txBody>
      </p:sp>
    </p:spTree>
    <p:extLst>
      <p:ext uri="{BB962C8B-B14F-4D97-AF65-F5344CB8AC3E}">
        <p14:creationId xmlns:p14="http://schemas.microsoft.com/office/powerpoint/2010/main" val="275859146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lang="en-US" sz="1050" smtClean="0">
                <a:effectLst/>
              </a:defRPr>
            </a:lvl1pPr>
          </a:lstStyle>
          <a:p>
            <a:r>
              <a:rPr lang="fr-FR" dirty="0" smtClean="0"/>
              <a:t>Compton, </a:t>
            </a:r>
            <a:r>
              <a:rPr lang="fr-FR" i="1" dirty="0" smtClean="0"/>
              <a:t>Positive </a:t>
            </a:r>
            <a:r>
              <a:rPr lang="fr-FR" i="1" dirty="0" err="1" smtClean="0"/>
              <a:t>Psychology</a:t>
            </a:r>
            <a:r>
              <a:rPr lang="fr-FR" i="1" dirty="0" smtClean="0"/>
              <a:t>, 3e</a:t>
            </a:r>
            <a:r>
              <a:rPr lang="fr-FR" dirty="0" smtClean="0"/>
              <a:t>. © SAGE Publications, 2020.</a:t>
            </a:r>
            <a:endParaRPr lang="fr-FR"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83597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737E94-A46A-41E5-905C-A3DAC016D7CB}" type="datetimeFigureOut">
              <a:rPr lang="en-US" smtClean="0"/>
              <a:t>6/15/2020</a:t>
            </a:fld>
            <a:endParaRPr lang="en-US"/>
          </a:p>
        </p:txBody>
      </p:sp>
      <p:sp>
        <p:nvSpPr>
          <p:cNvPr id="5" name="Footer Placeholder 4"/>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746790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3737E94-A46A-41E5-905C-A3DAC016D7CB}" type="datetimeFigureOut">
              <a:rPr lang="en-US" smtClean="0"/>
              <a:t>6/15/2020</a:t>
            </a:fld>
            <a:endParaRPr lang="en-US"/>
          </a:p>
        </p:txBody>
      </p:sp>
      <p:sp>
        <p:nvSpPr>
          <p:cNvPr id="5" name="Footer Placeholder 4"/>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8325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3737E94-A46A-41E5-905C-A3DAC016D7CB}" type="datetimeFigureOut">
              <a:rPr lang="en-US" smtClean="0"/>
              <a:t>6/15/2020</a:t>
            </a:fld>
            <a:endParaRPr lang="en-US"/>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256813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3737E94-A46A-41E5-905C-A3DAC016D7CB}" type="datetimeFigureOut">
              <a:rPr lang="en-US" smtClean="0"/>
              <a:t>6/15/2020</a:t>
            </a:fld>
            <a:endParaRPr lang="en-US"/>
          </a:p>
        </p:txBody>
      </p:sp>
      <p:sp>
        <p:nvSpPr>
          <p:cNvPr id="8" name="Footer Placeholder 7"/>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79678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3737E94-A46A-41E5-905C-A3DAC016D7CB}" type="datetimeFigureOut">
              <a:rPr lang="en-US" smtClean="0"/>
              <a:t>6/15/2020</a:t>
            </a:fld>
            <a:endParaRPr lang="en-US"/>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063474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3737E94-A46A-41E5-905C-A3DAC016D7CB}" type="datetimeFigureOut">
              <a:rPr lang="en-US" smtClean="0"/>
              <a:t>6/15/2020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fr-FR" smtClean="0"/>
              <a:t>Compton, </a:t>
            </a:r>
            <a:r>
              <a:rPr lang="fr-FR" i="1" smtClean="0"/>
              <a:t>Positive Psychology, 3e</a:t>
            </a:r>
            <a:r>
              <a:rPr lang="fr-FR" smtClean="0"/>
              <a:t>. © SAGE Publications, 2020.</a:t>
            </a:r>
            <a:endParaRPr lang="fr-FR"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401937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53737E94-A46A-41E5-905C-A3DAC016D7CB}" type="datetimeFigureOut">
              <a:rPr lang="en-US" smtClean="0"/>
              <a:t>6/15/2020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fr-FR" smtClean="0"/>
              <a:t>Compton, </a:t>
            </a:r>
            <a:r>
              <a:rPr lang="fr-FR" i="1" smtClean="0"/>
              <a:t>Positive Psychology, 3e</a:t>
            </a:r>
            <a:r>
              <a:rPr lang="fr-FR" smtClean="0"/>
              <a:t>. © SAGE Publications, 2020.</a:t>
            </a:r>
            <a:endParaRPr lang="fr-FR"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400610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3737E94-A46A-41E5-905C-A3DAC016D7CB}" type="datetimeFigureOut">
              <a:rPr lang="en-US" smtClean="0"/>
              <a:t>6/15/2020</a:t>
            </a:fld>
            <a:endParaRPr lang="en-US"/>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356936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53737E94-A46A-41E5-905C-A3DAC016D7CB}" type="datetimeFigureOut">
              <a:rPr lang="en-US" smtClean="0"/>
              <a:t>6/15/2020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fr-FR" smtClean="0"/>
              <a:t>Compton, </a:t>
            </a:r>
            <a:r>
              <a:rPr lang="fr-FR" i="1" smtClean="0"/>
              <a:t>Positive Psychology, 3e</a:t>
            </a:r>
            <a:r>
              <a:rPr lang="fr-FR" smtClean="0"/>
              <a:t>. © SAGE Publications, 2020.</a:t>
            </a:r>
            <a:endParaRPr lang="fr-FR"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B6F15528-21DE-4FAA-801E-634DDDAF4B2B}" type="slidenum">
              <a:rPr lang="en-US" smtClean="0"/>
              <a:pPr/>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0" y="0"/>
            <a:ext cx="9144000" cy="6096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585256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674" r:id="rId13"/>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rWuJqCwfjjc" TargetMode="Externa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hyperlink" Target="https://www.youtube.com/watch?v=rWuJqCwfjjc"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ideo" Target="https://www.youtube.com/embed/bC9ipWcYnQc" TargetMode="External"/><Relationship Id="rId5" Type="http://schemas.openxmlformats.org/officeDocument/2006/relationships/image" Target="../media/image5.jpeg"/><Relationship Id="rId4" Type="http://schemas.openxmlformats.org/officeDocument/2006/relationships/hyperlink" Target="https://www.youtube.com/watch?v=bC9ipWcYnQc"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normAutofit/>
          </a:bodyPr>
          <a:lstStyle/>
          <a:p>
            <a:pPr hangingPunct="0"/>
            <a:r>
              <a:rPr lang="en-US" sz="3600" dirty="0" smtClean="0"/>
              <a:t>Excellence, Aesthetics, </a:t>
            </a:r>
          </a:p>
          <a:p>
            <a:r>
              <a:rPr lang="en-US" sz="3600" dirty="0" smtClean="0"/>
              <a:t>Creativity, and Genius</a:t>
            </a:r>
          </a:p>
          <a:p>
            <a:endParaRPr lang="en-US" sz="3600" dirty="0"/>
          </a:p>
        </p:txBody>
      </p:sp>
      <p:sp>
        <p:nvSpPr>
          <p:cNvPr id="2" name="Text Placeholder 1"/>
          <p:cNvSpPr>
            <a:spLocks noGrp="1"/>
          </p:cNvSpPr>
          <p:nvPr>
            <p:ph type="body" sz="quarter" idx="13"/>
          </p:nvPr>
        </p:nvSpPr>
        <p:spPr/>
        <p:txBody>
          <a:bodyPr/>
          <a:lstStyle/>
          <a:p>
            <a:r>
              <a:rPr lang="en-US" dirty="0"/>
              <a:t>Chapter 7</a:t>
            </a:r>
          </a:p>
        </p:txBody>
      </p:sp>
    </p:spTree>
    <p:extLst>
      <p:ext uri="{BB962C8B-B14F-4D97-AF65-F5344CB8AC3E}">
        <p14:creationId xmlns:p14="http://schemas.microsoft.com/office/powerpoint/2010/main" val="25650089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The Pursuit of Excellence</a:t>
            </a:r>
            <a:endParaRPr lang="en-IN" sz="4000" b="1" dirty="0"/>
          </a:p>
        </p:txBody>
      </p:sp>
      <p:sp>
        <p:nvSpPr>
          <p:cNvPr id="4" name="Content Placeholder 3"/>
          <p:cNvSpPr>
            <a:spLocks noGrp="1"/>
          </p:cNvSpPr>
          <p:nvPr>
            <p:ph idx="1"/>
          </p:nvPr>
        </p:nvSpPr>
        <p:spPr/>
        <p:txBody>
          <a:bodyPr>
            <a:normAutofit fontScale="85000" lnSpcReduction="10000"/>
          </a:bodyPr>
          <a:lstStyle/>
          <a:p>
            <a:pPr marL="0" indent="0">
              <a:buNone/>
            </a:pPr>
            <a:r>
              <a:rPr lang="en-US" dirty="0" smtClean="0"/>
              <a:t>Resonance</a:t>
            </a:r>
          </a:p>
          <a:p>
            <a:pPr lvl="0" hangingPunct="0"/>
            <a:r>
              <a:rPr lang="en-US" sz="3000" dirty="0" smtClean="0"/>
              <a:t>Four stages of Resonance Performance Model</a:t>
            </a:r>
          </a:p>
          <a:p>
            <a:pPr marL="464058" lvl="1" indent="-171450" hangingPunct="0">
              <a:lnSpc>
                <a:spcPct val="100000"/>
              </a:lnSpc>
              <a:spcBef>
                <a:spcPts val="0"/>
              </a:spcBef>
              <a:spcAft>
                <a:spcPts val="0"/>
              </a:spcAft>
              <a:buClrTx/>
              <a:buFont typeface="Arial" panose="020B0604020202020204" pitchFamily="34" charset="0"/>
              <a:buChar char="•"/>
              <a:defRPr/>
            </a:pPr>
            <a:r>
              <a:rPr lang="en-US" sz="3000" dirty="0" smtClean="0">
                <a:solidFill>
                  <a:schemeClr val="tx1"/>
                </a:solidFill>
              </a:rPr>
              <a:t>Dream: the </a:t>
            </a:r>
            <a:r>
              <a:rPr lang="en-US" sz="3000" dirty="0">
                <a:solidFill>
                  <a:schemeClr val="tx1"/>
                </a:solidFill>
              </a:rPr>
              <a:t>feelings a person experiences when engaged in an </a:t>
            </a:r>
            <a:r>
              <a:rPr lang="en-US" sz="3000" dirty="0" smtClean="0">
                <a:solidFill>
                  <a:schemeClr val="tx1"/>
                </a:solidFill>
              </a:rPr>
              <a:t>activity</a:t>
            </a:r>
            <a:endParaRPr lang="en-US" sz="3000" dirty="0">
              <a:solidFill>
                <a:schemeClr val="tx1"/>
              </a:solidFill>
            </a:endParaRPr>
          </a:p>
          <a:p>
            <a:pPr marL="464058" lvl="1" indent="-171450" hangingPunct="0">
              <a:buFont typeface="Arial" panose="020B0604020202020204" pitchFamily="34" charset="0"/>
              <a:buChar char="•"/>
            </a:pPr>
            <a:r>
              <a:rPr lang="en-US" sz="3000" dirty="0">
                <a:solidFill>
                  <a:schemeClr val="tx1"/>
                </a:solidFill>
              </a:rPr>
              <a:t>Preparation along with consistent engaged </a:t>
            </a:r>
            <a:r>
              <a:rPr lang="en-US" sz="3000" dirty="0" smtClean="0">
                <a:solidFill>
                  <a:schemeClr val="tx1"/>
                </a:solidFill>
              </a:rPr>
              <a:t>practice </a:t>
            </a:r>
            <a:endParaRPr lang="en-US" sz="3000" dirty="0">
              <a:solidFill>
                <a:schemeClr val="tx1"/>
              </a:solidFill>
            </a:endParaRPr>
          </a:p>
          <a:p>
            <a:pPr marL="464058" lvl="1" indent="-171450" hangingPunct="0">
              <a:buFont typeface="Arial" panose="020B0604020202020204" pitchFamily="34" charset="0"/>
              <a:buChar char="•"/>
            </a:pPr>
            <a:r>
              <a:rPr lang="en-US" sz="3000" dirty="0">
                <a:solidFill>
                  <a:schemeClr val="tx1"/>
                </a:solidFill>
              </a:rPr>
              <a:t>Obstacles that people encounter </a:t>
            </a:r>
            <a:r>
              <a:rPr lang="en-US" sz="3000" dirty="0" smtClean="0">
                <a:solidFill>
                  <a:schemeClr val="tx1"/>
                </a:solidFill>
              </a:rPr>
              <a:t>inevitably</a:t>
            </a:r>
            <a:endParaRPr lang="en-US" sz="3000" dirty="0">
              <a:solidFill>
                <a:schemeClr val="tx1"/>
              </a:solidFill>
            </a:endParaRPr>
          </a:p>
          <a:p>
            <a:pPr marL="464058" lvl="1" indent="-171450" hangingPunct="0">
              <a:buFont typeface="Arial" panose="020B0604020202020204" pitchFamily="34" charset="0"/>
              <a:buChar char="•"/>
            </a:pPr>
            <a:r>
              <a:rPr lang="en-US" sz="3000" dirty="0">
                <a:solidFill>
                  <a:schemeClr val="tx1"/>
                </a:solidFill>
              </a:rPr>
              <a:t>Revisit dream or reconnect with feelings that sparked dream. This reconnection with original feelings allows a person to embrace the obstacles, avoid the trap of trying harder and enjoying it less, and thereby move </a:t>
            </a:r>
            <a:r>
              <a:rPr lang="en-US" sz="3000" dirty="0" smtClean="0">
                <a:solidFill>
                  <a:schemeClr val="tx1"/>
                </a:solidFill>
              </a:rPr>
              <a:t>forward</a:t>
            </a:r>
            <a:endParaRPr lang="en-US" sz="3000" dirty="0"/>
          </a:p>
          <a:p>
            <a:pPr lvl="0" hangingPunct="0"/>
            <a:endParaRPr lang="en-US" sz="3000" dirty="0" smtClean="0"/>
          </a:p>
          <a:p>
            <a:pPr marL="0" indent="0">
              <a:buNone/>
            </a:pPr>
            <a:endParaRPr lang="en-IN" sz="30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10</a:t>
            </a:fld>
            <a:endParaRPr lang="en-US" dirty="0"/>
          </a:p>
        </p:txBody>
      </p:sp>
    </p:spTree>
    <p:extLst>
      <p:ext uri="{BB962C8B-B14F-4D97-AF65-F5344CB8AC3E}">
        <p14:creationId xmlns:p14="http://schemas.microsoft.com/office/powerpoint/2010/main" val="1659682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The Pursuit of Excellence</a:t>
            </a:r>
            <a:endParaRPr lang="en-IN" sz="4000" b="1" dirty="0"/>
          </a:p>
        </p:txBody>
      </p:sp>
      <p:sp>
        <p:nvSpPr>
          <p:cNvPr id="4" name="Content Placeholder 3"/>
          <p:cNvSpPr>
            <a:spLocks noGrp="1"/>
          </p:cNvSpPr>
          <p:nvPr>
            <p:ph idx="1"/>
          </p:nvPr>
        </p:nvSpPr>
        <p:spPr>
          <a:xfrm>
            <a:off x="822959" y="1845734"/>
            <a:ext cx="7543801" cy="4402666"/>
          </a:xfrm>
        </p:spPr>
        <p:txBody>
          <a:bodyPr>
            <a:normAutofit fontScale="92500" lnSpcReduction="10000"/>
          </a:bodyPr>
          <a:lstStyle/>
          <a:p>
            <a:pPr marL="0" indent="0">
              <a:buNone/>
            </a:pPr>
            <a:r>
              <a:rPr lang="en-US" sz="3500" dirty="0" smtClean="0"/>
              <a:t>Passion</a:t>
            </a:r>
          </a:p>
          <a:p>
            <a:pPr lvl="0" hangingPunct="0"/>
            <a:r>
              <a:rPr lang="en-US" sz="2800" dirty="0" smtClean="0"/>
              <a:t>Intense interest and personal </a:t>
            </a:r>
            <a:r>
              <a:rPr lang="en-US" sz="2800" dirty="0"/>
              <a:t>commitment to an activity </a:t>
            </a:r>
            <a:r>
              <a:rPr lang="en-US" sz="2800" dirty="0" smtClean="0"/>
              <a:t>regarded </a:t>
            </a:r>
            <a:r>
              <a:rPr lang="en-US" sz="2800" dirty="0"/>
              <a:t>as central to one’s </a:t>
            </a:r>
            <a:r>
              <a:rPr lang="en-US" sz="2800" dirty="0" smtClean="0"/>
              <a:t>self</a:t>
            </a:r>
            <a:endParaRPr lang="en-US" sz="2800" dirty="0"/>
          </a:p>
          <a:p>
            <a:pPr lvl="0" hangingPunct="0"/>
            <a:r>
              <a:rPr lang="en-US" sz="2800" dirty="0" smtClean="0"/>
              <a:t>Dualistic model </a:t>
            </a:r>
          </a:p>
          <a:p>
            <a:pPr lvl="1" hangingPunct="0"/>
            <a:r>
              <a:rPr lang="en-US" sz="2800" dirty="0" smtClean="0"/>
              <a:t>Harmonious passion</a:t>
            </a:r>
          </a:p>
          <a:p>
            <a:pPr lvl="2" hangingPunct="0"/>
            <a:r>
              <a:rPr lang="en-US" sz="2400" dirty="0">
                <a:solidFill>
                  <a:schemeClr val="tx1"/>
                </a:solidFill>
              </a:rPr>
              <a:t>Result of autonomous </a:t>
            </a:r>
            <a:r>
              <a:rPr lang="en-US" sz="2400" dirty="0" smtClean="0">
                <a:solidFill>
                  <a:schemeClr val="tx1"/>
                </a:solidFill>
              </a:rPr>
              <a:t>motivation</a:t>
            </a:r>
          </a:p>
          <a:p>
            <a:pPr lvl="2" hangingPunct="0"/>
            <a:r>
              <a:rPr lang="en-US" sz="2400" dirty="0" smtClean="0">
                <a:solidFill>
                  <a:schemeClr val="tx1"/>
                </a:solidFill>
              </a:rPr>
              <a:t>Freely chosen</a:t>
            </a:r>
          </a:p>
          <a:p>
            <a:pPr lvl="2" hangingPunct="0"/>
            <a:r>
              <a:rPr lang="en-US" sz="2400" dirty="0" smtClean="0">
                <a:solidFill>
                  <a:schemeClr val="tx1"/>
                </a:solidFill>
              </a:rPr>
              <a:t>“Fits</a:t>
            </a:r>
            <a:r>
              <a:rPr lang="en-US" sz="2400" dirty="0">
                <a:solidFill>
                  <a:schemeClr val="tx1"/>
                </a:solidFill>
              </a:rPr>
              <a:t>” </a:t>
            </a:r>
            <a:r>
              <a:rPr lang="en-US" sz="2400" dirty="0" smtClean="0">
                <a:solidFill>
                  <a:schemeClr val="tx1"/>
                </a:solidFill>
              </a:rPr>
              <a:t>identity</a:t>
            </a:r>
          </a:p>
          <a:p>
            <a:pPr lvl="2" hangingPunct="0"/>
            <a:r>
              <a:rPr lang="en-US" sz="2400" dirty="0" smtClean="0">
                <a:solidFill>
                  <a:schemeClr val="tx1"/>
                </a:solidFill>
              </a:rPr>
              <a:t>is </a:t>
            </a:r>
            <a:r>
              <a:rPr lang="en-US" sz="2400" dirty="0">
                <a:solidFill>
                  <a:schemeClr val="tx1"/>
                </a:solidFill>
              </a:rPr>
              <a:t>engaged in joyously and </a:t>
            </a:r>
            <a:r>
              <a:rPr lang="en-US" sz="2400" dirty="0" smtClean="0">
                <a:solidFill>
                  <a:schemeClr val="tx1"/>
                </a:solidFill>
              </a:rPr>
              <a:t>effortlessly</a:t>
            </a:r>
          </a:p>
          <a:p>
            <a:pPr lvl="2" hangingPunct="0"/>
            <a:r>
              <a:rPr lang="en-US" sz="2400" dirty="0" smtClean="0">
                <a:solidFill>
                  <a:schemeClr val="tx1"/>
                </a:solidFill>
              </a:rPr>
              <a:t>Flow is often experienced</a:t>
            </a:r>
            <a:endParaRPr lang="en-US" sz="2400" dirty="0" smtClean="0"/>
          </a:p>
          <a:p>
            <a:pPr lvl="1" hangingPunct="0"/>
            <a:r>
              <a:rPr lang="en-US" sz="2800" dirty="0" smtClean="0"/>
              <a:t>Obsessive passion</a:t>
            </a:r>
            <a:endParaRPr lang="en-US" sz="2800" dirty="0"/>
          </a:p>
          <a:p>
            <a:pPr marL="0" indent="0">
              <a:buNone/>
            </a:pPr>
            <a:endParaRPr lang="en-IN" sz="3000" dirty="0" smtClean="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11</a:t>
            </a:fld>
            <a:endParaRPr lang="en-US" dirty="0"/>
          </a:p>
        </p:txBody>
      </p:sp>
    </p:spTree>
    <p:extLst>
      <p:ext uri="{BB962C8B-B14F-4D97-AF65-F5344CB8AC3E}">
        <p14:creationId xmlns:p14="http://schemas.microsoft.com/office/powerpoint/2010/main" val="3930486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The Pursuit of Excellence</a:t>
            </a:r>
            <a:endParaRPr lang="en-IN" sz="4000" b="1" dirty="0"/>
          </a:p>
        </p:txBody>
      </p:sp>
      <p:sp>
        <p:nvSpPr>
          <p:cNvPr id="4" name="Content Placeholder 3"/>
          <p:cNvSpPr>
            <a:spLocks noGrp="1"/>
          </p:cNvSpPr>
          <p:nvPr>
            <p:ph idx="1"/>
          </p:nvPr>
        </p:nvSpPr>
        <p:spPr>
          <a:xfrm>
            <a:off x="822959" y="1845734"/>
            <a:ext cx="7543801" cy="4250266"/>
          </a:xfrm>
        </p:spPr>
        <p:txBody>
          <a:bodyPr>
            <a:normAutofit/>
          </a:bodyPr>
          <a:lstStyle/>
          <a:p>
            <a:pPr marL="0" indent="0">
              <a:buNone/>
            </a:pPr>
            <a:r>
              <a:rPr lang="en-US" sz="3500" dirty="0" smtClean="0"/>
              <a:t>Passion</a:t>
            </a:r>
          </a:p>
          <a:p>
            <a:pPr lvl="0" hangingPunct="0"/>
            <a:r>
              <a:rPr lang="en-US" sz="2800" dirty="0" smtClean="0"/>
              <a:t>Dualistic model </a:t>
            </a:r>
          </a:p>
          <a:p>
            <a:pPr lvl="1" hangingPunct="0"/>
            <a:r>
              <a:rPr lang="en-US" sz="2800" dirty="0" smtClean="0"/>
              <a:t>Harmonious passion</a:t>
            </a:r>
          </a:p>
          <a:p>
            <a:pPr lvl="1" hangingPunct="0"/>
            <a:r>
              <a:rPr lang="en-US" sz="2800" dirty="0" smtClean="0"/>
              <a:t>Obsessive passion</a:t>
            </a:r>
          </a:p>
          <a:p>
            <a:pPr lvl="2" hangingPunct="0"/>
            <a:r>
              <a:rPr lang="en-US" sz="2400" dirty="0">
                <a:solidFill>
                  <a:schemeClr val="tx1"/>
                </a:solidFill>
              </a:rPr>
              <a:t>Results from feelings of being </a:t>
            </a:r>
            <a:r>
              <a:rPr lang="en-US" sz="2400" dirty="0" smtClean="0">
                <a:solidFill>
                  <a:schemeClr val="tx1"/>
                </a:solidFill>
              </a:rPr>
              <a:t>controlled</a:t>
            </a:r>
          </a:p>
          <a:p>
            <a:pPr lvl="2" hangingPunct="0"/>
            <a:r>
              <a:rPr lang="en-US" sz="2400" dirty="0" smtClean="0">
                <a:solidFill>
                  <a:schemeClr val="tx1"/>
                </a:solidFill>
              </a:rPr>
              <a:t>Often </a:t>
            </a:r>
            <a:r>
              <a:rPr lang="en-US" sz="2400" dirty="0">
                <a:solidFill>
                  <a:schemeClr val="tx1"/>
                </a:solidFill>
              </a:rPr>
              <a:t>involves rigid </a:t>
            </a:r>
            <a:r>
              <a:rPr lang="en-US" sz="2400" dirty="0" smtClean="0">
                <a:solidFill>
                  <a:schemeClr val="tx1"/>
                </a:solidFill>
              </a:rPr>
              <a:t>persistence</a:t>
            </a:r>
          </a:p>
          <a:p>
            <a:pPr lvl="2" hangingPunct="0"/>
            <a:r>
              <a:rPr lang="en-US" sz="2400" dirty="0" smtClean="0">
                <a:solidFill>
                  <a:schemeClr val="tx1"/>
                </a:solidFill>
              </a:rPr>
              <a:t>May </a:t>
            </a:r>
            <a:r>
              <a:rPr lang="en-US" sz="2400" dirty="0">
                <a:solidFill>
                  <a:schemeClr val="tx1"/>
                </a:solidFill>
              </a:rPr>
              <a:t>create conflicts within one’s identity and life, as well as feelings of anxiety and even shame. </a:t>
            </a:r>
            <a:endParaRPr lang="en-US" sz="2400" dirty="0" smtClean="0">
              <a:solidFill>
                <a:schemeClr val="tx1"/>
              </a:solidFill>
            </a:endParaRPr>
          </a:p>
          <a:p>
            <a:pPr lvl="2" hangingPunct="0"/>
            <a:r>
              <a:rPr lang="en-US" sz="2400" dirty="0" smtClean="0">
                <a:solidFill>
                  <a:schemeClr val="tx1"/>
                </a:solidFill>
              </a:rPr>
              <a:t>Examples</a:t>
            </a:r>
            <a:r>
              <a:rPr lang="en-US" sz="2400" dirty="0">
                <a:solidFill>
                  <a:schemeClr val="tx1"/>
                </a:solidFill>
              </a:rPr>
              <a:t>: Gambling, Internet preoccupations</a:t>
            </a:r>
            <a:endParaRPr lang="en-US" sz="2400" dirty="0"/>
          </a:p>
          <a:p>
            <a:pPr marL="0" indent="0">
              <a:buNone/>
            </a:pPr>
            <a:endParaRPr lang="en-IN" sz="3000" dirty="0" smtClean="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12</a:t>
            </a:fld>
            <a:endParaRPr lang="en-US" dirty="0"/>
          </a:p>
        </p:txBody>
      </p:sp>
    </p:spTree>
    <p:extLst>
      <p:ext uri="{BB962C8B-B14F-4D97-AF65-F5344CB8AC3E}">
        <p14:creationId xmlns:p14="http://schemas.microsoft.com/office/powerpoint/2010/main" val="22864403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The Pursuit of Excellence</a:t>
            </a:r>
            <a:endParaRPr lang="en-IN" sz="4000" b="1" dirty="0"/>
          </a:p>
        </p:txBody>
      </p:sp>
      <p:sp>
        <p:nvSpPr>
          <p:cNvPr id="4" name="Content Placeholder 3"/>
          <p:cNvSpPr>
            <a:spLocks noGrp="1"/>
          </p:cNvSpPr>
          <p:nvPr>
            <p:ph idx="1"/>
          </p:nvPr>
        </p:nvSpPr>
        <p:spPr>
          <a:xfrm>
            <a:off x="822959" y="1845734"/>
            <a:ext cx="7543801" cy="4250266"/>
          </a:xfrm>
        </p:spPr>
        <p:txBody>
          <a:bodyPr>
            <a:normAutofit/>
          </a:bodyPr>
          <a:lstStyle/>
          <a:p>
            <a:pPr marL="0" indent="0">
              <a:buNone/>
            </a:pPr>
            <a:r>
              <a:rPr lang="en-US" sz="3500" dirty="0" smtClean="0"/>
              <a:t>Passion</a:t>
            </a:r>
          </a:p>
          <a:p>
            <a:pPr lvl="0" hangingPunct="0"/>
            <a:r>
              <a:rPr lang="en-US" sz="2800" dirty="0" smtClean="0"/>
              <a:t>Dualistic model </a:t>
            </a:r>
          </a:p>
          <a:p>
            <a:pPr lvl="1" hangingPunct="0"/>
            <a:r>
              <a:rPr lang="en-US" sz="2800" dirty="0" smtClean="0"/>
              <a:t>Harmonious passion, Obsessive passion</a:t>
            </a:r>
          </a:p>
          <a:p>
            <a:pPr lvl="2" hangingPunct="0"/>
            <a:r>
              <a:rPr lang="en-US" sz="2400" dirty="0"/>
              <a:t>Harmonious passion has positive effects on health and </a:t>
            </a:r>
            <a:r>
              <a:rPr lang="en-US" sz="2400" dirty="0" smtClean="0"/>
              <a:t>well-being</a:t>
            </a:r>
          </a:p>
          <a:p>
            <a:pPr lvl="2" hangingPunct="0"/>
            <a:r>
              <a:rPr lang="en-US" sz="2400" dirty="0" smtClean="0"/>
              <a:t>Harmonious passion in sports: greatest effects if it helps meet one’s needs for autonomy, competence, relatedness, and achievement</a:t>
            </a:r>
          </a:p>
          <a:p>
            <a:pPr lvl="1" hangingPunct="0"/>
            <a:endParaRPr lang="en-US" sz="2800" dirty="0" smtClean="0"/>
          </a:p>
          <a:p>
            <a:pPr marL="0" indent="0">
              <a:buNone/>
            </a:pPr>
            <a:endParaRPr lang="en-IN" sz="3000" dirty="0" smtClean="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13</a:t>
            </a:fld>
            <a:endParaRPr lang="en-US" dirty="0"/>
          </a:p>
        </p:txBody>
      </p:sp>
    </p:spTree>
    <p:extLst>
      <p:ext uri="{BB962C8B-B14F-4D97-AF65-F5344CB8AC3E}">
        <p14:creationId xmlns:p14="http://schemas.microsoft.com/office/powerpoint/2010/main" val="11500758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The Pursuit of Excellence</a:t>
            </a:r>
            <a:endParaRPr lang="en-IN" sz="4000" b="1" dirty="0"/>
          </a:p>
        </p:txBody>
      </p:sp>
      <p:sp>
        <p:nvSpPr>
          <p:cNvPr id="4" name="Content Placeholder 3"/>
          <p:cNvSpPr>
            <a:spLocks noGrp="1"/>
          </p:cNvSpPr>
          <p:nvPr>
            <p:ph idx="1"/>
          </p:nvPr>
        </p:nvSpPr>
        <p:spPr>
          <a:xfrm>
            <a:off x="533401" y="1845734"/>
            <a:ext cx="8153400" cy="4326466"/>
          </a:xfrm>
        </p:spPr>
        <p:txBody>
          <a:bodyPr>
            <a:normAutofit fontScale="77500" lnSpcReduction="20000"/>
          </a:bodyPr>
          <a:lstStyle/>
          <a:p>
            <a:pPr marL="0" indent="0">
              <a:buNone/>
            </a:pPr>
            <a:r>
              <a:rPr lang="en-US" sz="4100" dirty="0"/>
              <a:t>Grit </a:t>
            </a:r>
            <a:endParaRPr lang="en-US" sz="4100" dirty="0" smtClean="0"/>
          </a:p>
          <a:p>
            <a:pPr lvl="0" hangingPunct="0"/>
            <a:r>
              <a:rPr lang="en-US" sz="3000" dirty="0" smtClean="0"/>
              <a:t>Duckworth’s definition</a:t>
            </a:r>
          </a:p>
          <a:p>
            <a:pPr lvl="1" hangingPunct="0"/>
            <a:r>
              <a:rPr lang="en-US" sz="2800" dirty="0" smtClean="0"/>
              <a:t>Combination of passion and persistence</a:t>
            </a:r>
          </a:p>
          <a:p>
            <a:pPr lvl="0" hangingPunct="0"/>
            <a:r>
              <a:rPr lang="en-US" sz="3000" dirty="0" smtClean="0"/>
              <a:t>Key </a:t>
            </a:r>
            <a:r>
              <a:rPr lang="en-US" sz="3000" dirty="0"/>
              <a:t>element responsible for higher achievement and success</a:t>
            </a:r>
          </a:p>
          <a:p>
            <a:pPr lvl="0" hangingPunct="0"/>
            <a:r>
              <a:rPr lang="en-US" sz="3000" dirty="0" smtClean="0"/>
              <a:t>Better </a:t>
            </a:r>
            <a:r>
              <a:rPr lang="en-US" sz="3000" dirty="0"/>
              <a:t>predictor of academic performance than both IQ and SAT scores</a:t>
            </a:r>
          </a:p>
          <a:p>
            <a:pPr lvl="0" hangingPunct="0"/>
            <a:r>
              <a:rPr lang="en-US" sz="3000" dirty="0" smtClean="0"/>
              <a:t>Increases with age</a:t>
            </a:r>
          </a:p>
          <a:p>
            <a:pPr lvl="0" hangingPunct="0"/>
            <a:r>
              <a:rPr lang="en-US" sz="3000" dirty="0" smtClean="0"/>
              <a:t>Effortful persistence</a:t>
            </a:r>
          </a:p>
          <a:p>
            <a:pPr lvl="1" hangingPunct="0"/>
            <a:r>
              <a:rPr lang="en-US" sz="2800" dirty="0">
                <a:solidFill>
                  <a:schemeClr val="tx1"/>
                </a:solidFill>
              </a:rPr>
              <a:t>A meta-analysis by </a:t>
            </a:r>
            <a:r>
              <a:rPr lang="en-US" sz="2800" dirty="0" err="1">
                <a:solidFill>
                  <a:schemeClr val="tx1"/>
                </a:solidFill>
              </a:rPr>
              <a:t>Credé</a:t>
            </a:r>
            <a:r>
              <a:rPr lang="en-US" sz="2800" dirty="0">
                <a:solidFill>
                  <a:schemeClr val="tx1"/>
                </a:solidFill>
              </a:rPr>
              <a:t>, Tynan and Harms (2017) concluded that “the primary utility of the grit construct may lie in the perseverance facet.” </a:t>
            </a:r>
          </a:p>
          <a:p>
            <a:pPr lvl="1" hangingPunct="0"/>
            <a:endParaRPr lang="en-US" sz="2800" dirty="0" smtClean="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dirty="0"/>
          </a:p>
        </p:txBody>
      </p:sp>
      <p:pic>
        <p:nvPicPr>
          <p:cNvPr id="2" name="Picture 1"/>
          <p:cNvPicPr>
            <a:picLocks noChangeAspect="1"/>
          </p:cNvPicPr>
          <p:nvPr/>
        </p:nvPicPr>
        <p:blipFill>
          <a:blip r:embed="rId3"/>
          <a:stretch>
            <a:fillRect/>
          </a:stretch>
        </p:blipFill>
        <p:spPr>
          <a:xfrm>
            <a:off x="5821681" y="1119154"/>
            <a:ext cx="2857500" cy="1600200"/>
          </a:xfrm>
          <a:prstGeom prst="rect">
            <a:avLst/>
          </a:prstGeom>
        </p:spPr>
      </p:pic>
    </p:spTree>
    <p:extLst>
      <p:ext uri="{BB962C8B-B14F-4D97-AF65-F5344CB8AC3E}">
        <p14:creationId xmlns:p14="http://schemas.microsoft.com/office/powerpoint/2010/main" val="38742285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Aesthetics and the Good Life</a:t>
            </a:r>
            <a:endParaRPr lang="en-IN" sz="4000" dirty="0"/>
          </a:p>
        </p:txBody>
      </p:sp>
      <p:sp>
        <p:nvSpPr>
          <p:cNvPr id="4" name="Content Placeholder 3"/>
          <p:cNvSpPr>
            <a:spLocks noGrp="1"/>
          </p:cNvSpPr>
          <p:nvPr>
            <p:ph idx="1"/>
          </p:nvPr>
        </p:nvSpPr>
        <p:spPr/>
        <p:txBody>
          <a:bodyPr>
            <a:normAutofit fontScale="92500"/>
          </a:bodyPr>
          <a:lstStyle/>
          <a:p>
            <a:pPr lvl="0" hangingPunct="0"/>
            <a:r>
              <a:rPr lang="en-US" sz="3000" dirty="0" smtClean="0"/>
              <a:t>Aesthetics is an </a:t>
            </a:r>
            <a:r>
              <a:rPr lang="en-US" sz="3000" dirty="0"/>
              <a:t>appreciation of the beautiful and the </a:t>
            </a:r>
            <a:r>
              <a:rPr lang="en-US" sz="3000" dirty="0" smtClean="0"/>
              <a:t>sublime</a:t>
            </a:r>
          </a:p>
          <a:p>
            <a:pPr lvl="1" hangingPunct="0"/>
            <a:r>
              <a:rPr lang="en-US" sz="2800" dirty="0" smtClean="0"/>
              <a:t>Why is this a section in this chapter?</a:t>
            </a:r>
            <a:endParaRPr lang="en-US" sz="2800" dirty="0"/>
          </a:p>
          <a:p>
            <a:pPr lvl="1" hangingPunct="0">
              <a:buFont typeface="Arial" panose="020B0604020202020204" pitchFamily="34" charset="0"/>
              <a:buChar char="•"/>
            </a:pPr>
            <a:r>
              <a:rPr lang="en-US" sz="2800" dirty="0" smtClean="0"/>
              <a:t> Relationship </a:t>
            </a:r>
            <a:r>
              <a:rPr lang="en-US" sz="2800" dirty="0"/>
              <a:t>between beauty and </a:t>
            </a:r>
            <a:r>
              <a:rPr lang="en-US" sz="2800" dirty="0" smtClean="0"/>
              <a:t>creativity</a:t>
            </a:r>
          </a:p>
          <a:p>
            <a:pPr lvl="1" hangingPunct="0">
              <a:buFont typeface="Arial" panose="020B0604020202020204" pitchFamily="34" charset="0"/>
              <a:buChar char="•"/>
            </a:pPr>
            <a:r>
              <a:rPr lang="en-US" sz="2800" dirty="0" smtClean="0"/>
              <a:t>A way to conceptualize aesthetics is in terms of an appreciation of excellence</a:t>
            </a:r>
          </a:p>
          <a:p>
            <a:pPr lvl="1" hangingPunct="0">
              <a:buFont typeface="Arial" panose="020B0604020202020204" pitchFamily="34" charset="0"/>
              <a:buChar char="•"/>
            </a:pPr>
            <a:r>
              <a:rPr lang="en-US" sz="2800" dirty="0" smtClean="0"/>
              <a:t>One of 24 virtues listed in VIA</a:t>
            </a:r>
          </a:p>
          <a:p>
            <a:pPr lvl="2" hangingPunct="0">
              <a:buFont typeface="Arial" panose="020B0604020202020204" pitchFamily="34" charset="0"/>
              <a:buChar char="•"/>
            </a:pPr>
            <a:r>
              <a:rPr lang="en-US" sz="2400" dirty="0" smtClean="0"/>
              <a:t>Appreciation of beauty and excellence</a:t>
            </a:r>
          </a:p>
          <a:p>
            <a:pPr lvl="0" hangingPunct="0"/>
            <a:r>
              <a:rPr lang="en-US" sz="3000" dirty="0" smtClean="0"/>
              <a:t>Appreciation of Beauty and Excellence Scale (ABE) </a:t>
            </a:r>
            <a:endParaRPr lang="en-IN" sz="30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15</a:t>
            </a:fld>
            <a:endParaRPr lang="en-US" dirty="0"/>
          </a:p>
        </p:txBody>
      </p:sp>
    </p:spTree>
    <p:extLst>
      <p:ext uri="{BB962C8B-B14F-4D97-AF65-F5344CB8AC3E}">
        <p14:creationId xmlns:p14="http://schemas.microsoft.com/office/powerpoint/2010/main" val="16306154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Aesthetics and the Good Life</a:t>
            </a:r>
            <a:endParaRPr lang="en-IN" sz="4000" b="1" dirty="0"/>
          </a:p>
        </p:txBody>
      </p:sp>
      <p:sp>
        <p:nvSpPr>
          <p:cNvPr id="4" name="Content Placeholder 3"/>
          <p:cNvSpPr>
            <a:spLocks noGrp="1"/>
          </p:cNvSpPr>
          <p:nvPr>
            <p:ph idx="1"/>
          </p:nvPr>
        </p:nvSpPr>
        <p:spPr>
          <a:xfrm>
            <a:off x="304801" y="1845734"/>
            <a:ext cx="8686800" cy="4250266"/>
          </a:xfrm>
        </p:spPr>
        <p:txBody>
          <a:bodyPr>
            <a:normAutofit fontScale="77500" lnSpcReduction="20000"/>
          </a:bodyPr>
          <a:lstStyle/>
          <a:p>
            <a:pPr marL="0" indent="0">
              <a:buNone/>
            </a:pPr>
            <a:r>
              <a:rPr lang="en-US" sz="3000" dirty="0" smtClean="0"/>
              <a:t>Why </a:t>
            </a:r>
            <a:r>
              <a:rPr lang="en-US" sz="3000" dirty="0"/>
              <a:t>Is the Aesthetic Sense </a:t>
            </a:r>
            <a:r>
              <a:rPr lang="en-US" sz="3000" dirty="0" smtClean="0"/>
              <a:t>Important?</a:t>
            </a:r>
          </a:p>
          <a:p>
            <a:pPr hangingPunct="0"/>
            <a:r>
              <a:rPr lang="en-US" sz="3000" dirty="0"/>
              <a:t>Desire to stimulate the aesthetic </a:t>
            </a:r>
            <a:r>
              <a:rPr lang="en-US" sz="3000" dirty="0" smtClean="0"/>
              <a:t>sense since beginnings of humanity</a:t>
            </a:r>
            <a:endParaRPr lang="en-US" sz="3000" dirty="0"/>
          </a:p>
          <a:p>
            <a:pPr lvl="0" hangingPunct="0"/>
            <a:r>
              <a:rPr lang="en-US" sz="3000" dirty="0"/>
              <a:t>Art and creativity increase </a:t>
            </a:r>
            <a:r>
              <a:rPr lang="en-US" sz="3000" dirty="0" smtClean="0"/>
              <a:t>sense </a:t>
            </a:r>
            <a:r>
              <a:rPr lang="en-US" sz="3000" dirty="0"/>
              <a:t>of well-being, life satisfaction, and </a:t>
            </a:r>
            <a:r>
              <a:rPr lang="en-US" sz="3000" dirty="0" smtClean="0"/>
              <a:t>happiness</a:t>
            </a:r>
          </a:p>
          <a:p>
            <a:pPr lvl="0" hangingPunct="0"/>
            <a:endParaRPr lang="en-US" sz="3000" dirty="0" smtClean="0"/>
          </a:p>
          <a:p>
            <a:pPr lvl="0" hangingPunct="0"/>
            <a:endParaRPr lang="en-US" sz="3000" dirty="0" smtClean="0"/>
          </a:p>
          <a:p>
            <a:pPr lvl="0" hangingPunct="0"/>
            <a:endParaRPr lang="en-US" sz="3000" dirty="0" smtClean="0"/>
          </a:p>
          <a:p>
            <a:pPr lvl="0" hangingPunct="0"/>
            <a:endParaRPr lang="en-US" sz="3000" dirty="0" smtClean="0"/>
          </a:p>
          <a:p>
            <a:pPr lvl="0" hangingPunct="0"/>
            <a:r>
              <a:rPr lang="en-US" sz="2800" dirty="0" smtClean="0"/>
              <a:t>Art as </a:t>
            </a:r>
            <a:r>
              <a:rPr lang="en-US" sz="2800" dirty="0"/>
              <a:t>a tool for social </a:t>
            </a:r>
            <a:r>
              <a:rPr lang="en-US" sz="2800" dirty="0" smtClean="0"/>
              <a:t>change</a:t>
            </a:r>
          </a:p>
          <a:p>
            <a:pPr lvl="1" hangingPunct="0"/>
            <a:r>
              <a:rPr lang="en-US" sz="2600" dirty="0">
                <a:solidFill>
                  <a:schemeClr val="tx1"/>
                </a:solidFill>
              </a:rPr>
              <a:t>One of the first changes that dictators often initiate is to suppress forms of art unacceptable to their political ideology</a:t>
            </a:r>
            <a:endParaRPr lang="en-US" sz="2600" dirty="0"/>
          </a:p>
          <a:p>
            <a:pPr marL="0" indent="0">
              <a:buNone/>
            </a:pPr>
            <a:endParaRPr lang="en-IN" sz="30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16</a:t>
            </a:fld>
            <a:endParaRPr lang="en-US" dirty="0"/>
          </a:p>
        </p:txBody>
      </p:sp>
      <p:pic>
        <p:nvPicPr>
          <p:cNvPr id="2" name="Picture 1"/>
          <p:cNvPicPr>
            <a:picLocks noChangeAspect="1"/>
          </p:cNvPicPr>
          <p:nvPr/>
        </p:nvPicPr>
        <p:blipFill>
          <a:blip r:embed="rId3"/>
          <a:stretch>
            <a:fillRect/>
          </a:stretch>
        </p:blipFill>
        <p:spPr>
          <a:xfrm>
            <a:off x="868075" y="3245062"/>
            <a:ext cx="1930854" cy="1466850"/>
          </a:xfrm>
          <a:prstGeom prst="rect">
            <a:avLst/>
          </a:prstGeom>
        </p:spPr>
      </p:pic>
      <p:pic>
        <p:nvPicPr>
          <p:cNvPr id="7" name="Picture 6"/>
          <p:cNvPicPr>
            <a:picLocks noChangeAspect="1"/>
          </p:cNvPicPr>
          <p:nvPr/>
        </p:nvPicPr>
        <p:blipFill>
          <a:blip r:embed="rId4"/>
          <a:stretch>
            <a:fillRect/>
          </a:stretch>
        </p:blipFill>
        <p:spPr>
          <a:xfrm>
            <a:off x="3276600" y="3245062"/>
            <a:ext cx="1606329" cy="1479886"/>
          </a:xfrm>
          <a:prstGeom prst="rect">
            <a:avLst/>
          </a:prstGeom>
        </p:spPr>
      </p:pic>
      <p:pic>
        <p:nvPicPr>
          <p:cNvPr id="8" name="Picture 7"/>
          <p:cNvPicPr>
            <a:picLocks noChangeAspect="1"/>
          </p:cNvPicPr>
          <p:nvPr/>
        </p:nvPicPr>
        <p:blipFill>
          <a:blip r:embed="rId5"/>
          <a:stretch>
            <a:fillRect/>
          </a:stretch>
        </p:blipFill>
        <p:spPr>
          <a:xfrm>
            <a:off x="5486400" y="3245062"/>
            <a:ext cx="1638344" cy="1638344"/>
          </a:xfrm>
          <a:prstGeom prst="rect">
            <a:avLst/>
          </a:prstGeom>
        </p:spPr>
      </p:pic>
    </p:spTree>
    <p:extLst>
      <p:ext uri="{BB962C8B-B14F-4D97-AF65-F5344CB8AC3E}">
        <p14:creationId xmlns:p14="http://schemas.microsoft.com/office/powerpoint/2010/main" val="29800448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Aesthetics and the Good Life</a:t>
            </a:r>
            <a:endParaRPr lang="en-IN" sz="4000" b="1" dirty="0"/>
          </a:p>
        </p:txBody>
      </p:sp>
      <p:sp>
        <p:nvSpPr>
          <p:cNvPr id="4" name="Content Placeholder 3"/>
          <p:cNvSpPr>
            <a:spLocks noGrp="1"/>
          </p:cNvSpPr>
          <p:nvPr>
            <p:ph idx="1"/>
          </p:nvPr>
        </p:nvSpPr>
        <p:spPr/>
        <p:txBody>
          <a:bodyPr>
            <a:normAutofit/>
          </a:bodyPr>
          <a:lstStyle/>
          <a:p>
            <a:pPr marL="0" indent="0">
              <a:buNone/>
            </a:pPr>
            <a:r>
              <a:rPr lang="en-US" sz="3200" dirty="0"/>
              <a:t>Four Attributes of the Aesthetic </a:t>
            </a:r>
            <a:r>
              <a:rPr lang="en-US" sz="3200" dirty="0" smtClean="0"/>
              <a:t>Experience</a:t>
            </a:r>
          </a:p>
          <a:p>
            <a:r>
              <a:rPr lang="en-US" sz="3200" dirty="0" smtClean="0"/>
              <a:t>Pleasure</a:t>
            </a:r>
          </a:p>
          <a:p>
            <a:pPr lvl="1"/>
            <a:r>
              <a:rPr lang="en-US" sz="2800" dirty="0" smtClean="0"/>
              <a:t>Gazing </a:t>
            </a:r>
            <a:r>
              <a:rPr lang="en-US" sz="2800" dirty="0"/>
              <a:t>at </a:t>
            </a:r>
            <a:r>
              <a:rPr lang="en-US" sz="2800" dirty="0" smtClean="0"/>
              <a:t>attractive </a:t>
            </a:r>
            <a:r>
              <a:rPr lang="en-US" sz="2800" dirty="0"/>
              <a:t>object increases </a:t>
            </a:r>
            <a:r>
              <a:rPr lang="en-US" sz="2800" dirty="0" smtClean="0"/>
              <a:t>sense </a:t>
            </a:r>
            <a:r>
              <a:rPr lang="en-US" sz="2800" dirty="0"/>
              <a:t>of </a:t>
            </a:r>
            <a:r>
              <a:rPr lang="en-US" sz="2800" dirty="0" smtClean="0"/>
              <a:t>well-being</a:t>
            </a:r>
          </a:p>
          <a:p>
            <a:pPr lvl="1"/>
            <a:r>
              <a:rPr lang="en-US" sz="2800" dirty="0" smtClean="0"/>
              <a:t>Artwork serves </a:t>
            </a:r>
            <a:r>
              <a:rPr lang="en-US" sz="2800" dirty="0"/>
              <a:t>as reminders of places </a:t>
            </a:r>
            <a:r>
              <a:rPr lang="en-US" sz="2800" dirty="0" smtClean="0"/>
              <a:t>visited</a:t>
            </a:r>
            <a:r>
              <a:rPr lang="en-US" sz="2800" dirty="0"/>
              <a:t>, or things </a:t>
            </a:r>
            <a:r>
              <a:rPr lang="en-US" sz="2800" dirty="0" smtClean="0"/>
              <a:t>and people loved</a:t>
            </a:r>
          </a:p>
          <a:p>
            <a:pPr lvl="1"/>
            <a:r>
              <a:rPr lang="en-US" sz="2800" dirty="0" smtClean="0"/>
              <a:t>Also serves </a:t>
            </a:r>
            <a:r>
              <a:rPr lang="en-US" sz="2800" dirty="0"/>
              <a:t>as </a:t>
            </a:r>
            <a:r>
              <a:rPr lang="en-US" sz="2800" dirty="0" smtClean="0"/>
              <a:t>a stimulus </a:t>
            </a:r>
            <a:r>
              <a:rPr lang="en-US" sz="2800" dirty="0"/>
              <a:t>for positive </a:t>
            </a:r>
            <a:r>
              <a:rPr lang="en-US" sz="2800" dirty="0" smtClean="0"/>
              <a:t>emotions</a:t>
            </a:r>
          </a:p>
          <a:p>
            <a:pPr lvl="2"/>
            <a:r>
              <a:rPr lang="en-US" sz="2400" dirty="0" smtClean="0"/>
              <a:t>Putting pictures of family, pets on our desk</a:t>
            </a:r>
            <a:endParaRPr lang="en-US" sz="2400" dirty="0"/>
          </a:p>
          <a:p>
            <a:pPr lvl="1"/>
            <a:endParaRPr lang="en-US" dirty="0" smtClean="0"/>
          </a:p>
          <a:p>
            <a:endParaRPr lang="en-IN" sz="3000" dirty="0" smtClean="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17</a:t>
            </a:fld>
            <a:endParaRPr lang="en-US" dirty="0"/>
          </a:p>
        </p:txBody>
      </p:sp>
    </p:spTree>
    <p:extLst>
      <p:ext uri="{BB962C8B-B14F-4D97-AF65-F5344CB8AC3E}">
        <p14:creationId xmlns:p14="http://schemas.microsoft.com/office/powerpoint/2010/main" val="16842993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Aesthetics and the Good Life</a:t>
            </a:r>
            <a:endParaRPr lang="en-IN" sz="4000" b="1" dirty="0"/>
          </a:p>
        </p:txBody>
      </p:sp>
      <p:sp>
        <p:nvSpPr>
          <p:cNvPr id="4" name="Content Placeholder 3"/>
          <p:cNvSpPr>
            <a:spLocks noGrp="1"/>
          </p:cNvSpPr>
          <p:nvPr>
            <p:ph idx="1"/>
          </p:nvPr>
        </p:nvSpPr>
        <p:spPr/>
        <p:txBody>
          <a:bodyPr>
            <a:normAutofit/>
          </a:bodyPr>
          <a:lstStyle/>
          <a:p>
            <a:pPr marL="0" indent="0">
              <a:buNone/>
            </a:pPr>
            <a:r>
              <a:rPr lang="en-US" sz="3200" dirty="0"/>
              <a:t>Four Attributes of the Aesthetic </a:t>
            </a:r>
            <a:r>
              <a:rPr lang="en-US" sz="3200" dirty="0" smtClean="0"/>
              <a:t>Experience</a:t>
            </a:r>
          </a:p>
          <a:p>
            <a:r>
              <a:rPr lang="en-US" sz="3000" dirty="0" smtClean="0"/>
              <a:t>Absorption</a:t>
            </a:r>
          </a:p>
          <a:p>
            <a:pPr lvl="1"/>
            <a:r>
              <a:rPr lang="en-US" dirty="0" smtClean="0"/>
              <a:t> </a:t>
            </a:r>
            <a:r>
              <a:rPr lang="en-US" sz="2800" dirty="0" smtClean="0"/>
              <a:t>Appreciation </a:t>
            </a:r>
            <a:r>
              <a:rPr lang="en-US" sz="2800" dirty="0"/>
              <a:t>of art builds on </a:t>
            </a:r>
            <a:r>
              <a:rPr lang="en-US" sz="2800" dirty="0" smtClean="0"/>
              <a:t>experience which intensifies the sense of immediate living</a:t>
            </a:r>
          </a:p>
          <a:p>
            <a:pPr lvl="1"/>
            <a:r>
              <a:rPr lang="en-US" sz="2800" dirty="0" smtClean="0"/>
              <a:t> Aesthetic sense </a:t>
            </a:r>
            <a:r>
              <a:rPr lang="en-US" sz="2800" dirty="0"/>
              <a:t>necessary for </a:t>
            </a:r>
            <a:r>
              <a:rPr lang="en-US" sz="2800" dirty="0" smtClean="0"/>
              <a:t>well-being because it creates a heightened vitality that is restorative</a:t>
            </a:r>
            <a:endParaRPr lang="en-US" sz="2800" dirty="0"/>
          </a:p>
          <a:p>
            <a:pPr lvl="1">
              <a:buFont typeface="Arial" panose="020B0604020202020204" pitchFamily="34" charset="0"/>
              <a:buChar char="─"/>
            </a:pPr>
            <a:endParaRPr lang="en-US" dirty="0"/>
          </a:p>
          <a:p>
            <a:endParaRPr lang="en-IN" sz="3000" dirty="0" smtClean="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18</a:t>
            </a:fld>
            <a:endParaRPr lang="en-US" dirty="0"/>
          </a:p>
        </p:txBody>
      </p:sp>
    </p:spTree>
    <p:extLst>
      <p:ext uri="{BB962C8B-B14F-4D97-AF65-F5344CB8AC3E}">
        <p14:creationId xmlns:p14="http://schemas.microsoft.com/office/powerpoint/2010/main" val="5173115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Aesthetics and the Good Life</a:t>
            </a:r>
            <a:endParaRPr lang="en-IN" sz="4000" b="1" dirty="0"/>
          </a:p>
        </p:txBody>
      </p:sp>
      <p:sp>
        <p:nvSpPr>
          <p:cNvPr id="4" name="Content Placeholder 3"/>
          <p:cNvSpPr>
            <a:spLocks noGrp="1"/>
          </p:cNvSpPr>
          <p:nvPr>
            <p:ph idx="1"/>
          </p:nvPr>
        </p:nvSpPr>
        <p:spPr/>
        <p:txBody>
          <a:bodyPr>
            <a:normAutofit lnSpcReduction="10000"/>
          </a:bodyPr>
          <a:lstStyle/>
          <a:p>
            <a:pPr marL="0" indent="0">
              <a:buNone/>
            </a:pPr>
            <a:r>
              <a:rPr lang="en-US" sz="3200" dirty="0"/>
              <a:t>Four Attributes of the Aesthetic </a:t>
            </a:r>
            <a:r>
              <a:rPr lang="en-US" sz="3200" dirty="0" smtClean="0"/>
              <a:t>Experience</a:t>
            </a:r>
          </a:p>
          <a:p>
            <a:r>
              <a:rPr lang="en-US" sz="2800" dirty="0" smtClean="0"/>
              <a:t>Intrinsic </a:t>
            </a:r>
            <a:r>
              <a:rPr lang="en-US" sz="2800" dirty="0"/>
              <a:t>interest  </a:t>
            </a:r>
          </a:p>
          <a:p>
            <a:pPr lvl="1" hangingPunct="0"/>
            <a:r>
              <a:rPr lang="en-US" sz="2800" dirty="0" smtClean="0"/>
              <a:t> Aesthetics helps us learn </a:t>
            </a:r>
            <a:r>
              <a:rPr lang="en-US" sz="2800" dirty="0"/>
              <a:t>about the </a:t>
            </a:r>
            <a:r>
              <a:rPr lang="en-US" sz="2800" dirty="0" smtClean="0"/>
              <a:t>world around us </a:t>
            </a:r>
          </a:p>
          <a:p>
            <a:pPr lvl="1" hangingPunct="0"/>
            <a:r>
              <a:rPr lang="en-US" sz="2800" dirty="0" smtClean="0"/>
              <a:t>Stimulates sense </a:t>
            </a:r>
            <a:r>
              <a:rPr lang="en-US" sz="2800" dirty="0"/>
              <a:t>of </a:t>
            </a:r>
            <a:r>
              <a:rPr lang="en-US" sz="2800" dirty="0" smtClean="0"/>
              <a:t>curiosity</a:t>
            </a:r>
          </a:p>
          <a:p>
            <a:pPr marL="854075" lvl="1" indent="-396875" hangingPunct="0"/>
            <a:r>
              <a:rPr lang="en-US" sz="2800" dirty="0" smtClean="0"/>
              <a:t>Fosters intellectual development </a:t>
            </a:r>
          </a:p>
          <a:p>
            <a:pPr marL="854075" lvl="1" indent="-396875" hangingPunct="0"/>
            <a:r>
              <a:rPr lang="en-US" sz="2800" dirty="0" smtClean="0"/>
              <a:t>Mozart effect</a:t>
            </a:r>
          </a:p>
          <a:p>
            <a:pPr marL="1036955" lvl="2" indent="-396875" hangingPunct="0"/>
            <a:r>
              <a:rPr lang="en-US" sz="2400" dirty="0" smtClean="0"/>
              <a:t>May be that those who are more educated are the ones who are most likely to play Mozart for kids</a:t>
            </a:r>
            <a:endParaRPr lang="en-US" sz="24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19</a:t>
            </a:fld>
            <a:endParaRPr lang="en-US" dirty="0"/>
          </a:p>
        </p:txBody>
      </p:sp>
    </p:spTree>
    <p:extLst>
      <p:ext uri="{BB962C8B-B14F-4D97-AF65-F5344CB8AC3E}">
        <p14:creationId xmlns:p14="http://schemas.microsoft.com/office/powerpoint/2010/main" val="2621582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9" name="Content Placeholder 8"/>
          <p:cNvSpPr>
            <a:spLocks noGrp="1"/>
          </p:cNvSpPr>
          <p:nvPr>
            <p:ph idx="1"/>
          </p:nvPr>
        </p:nvSpPr>
        <p:spPr>
          <a:xfrm>
            <a:off x="4038600" y="3352800"/>
            <a:ext cx="4328160" cy="2516294"/>
          </a:xfrm>
        </p:spPr>
        <p:txBody>
          <a:bodyPr>
            <a:normAutofit/>
          </a:bodyPr>
          <a:lstStyle/>
          <a:p>
            <a:endParaRPr lang="en-US" sz="3000" i="1" dirty="0" smtClean="0"/>
          </a:p>
          <a:p>
            <a:endParaRPr lang="en-US" sz="3000" i="1" dirty="0"/>
          </a:p>
          <a:p>
            <a:r>
              <a:rPr lang="en-US" sz="3000" dirty="0" smtClean="0">
                <a:solidFill>
                  <a:schemeClr val="bg1"/>
                </a:solidFill>
              </a:rPr>
              <a:t>Excellence: the acquisition of extraordinary skill in a specific area of expertise</a:t>
            </a:r>
          </a:p>
        </p:txBody>
      </p:sp>
      <p:sp>
        <p:nvSpPr>
          <p:cNvPr id="2" name="Footer Placeholder 1"/>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2</a:t>
            </a:fld>
            <a:endParaRPr lang="en-US" dirty="0"/>
          </a:p>
        </p:txBody>
      </p:sp>
    </p:spTree>
    <p:extLst>
      <p:ext uri="{BB962C8B-B14F-4D97-AF65-F5344CB8AC3E}">
        <p14:creationId xmlns:p14="http://schemas.microsoft.com/office/powerpoint/2010/main" val="11870231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z="4000" b="1" dirty="0"/>
              <a:t>Aesthetics and the Good Life</a:t>
            </a:r>
          </a:p>
        </p:txBody>
      </p:sp>
      <p:sp>
        <p:nvSpPr>
          <p:cNvPr id="9" name="Content Placeholder 8"/>
          <p:cNvSpPr>
            <a:spLocks noGrp="1"/>
          </p:cNvSpPr>
          <p:nvPr>
            <p:ph idx="1"/>
          </p:nvPr>
        </p:nvSpPr>
        <p:spPr>
          <a:xfrm>
            <a:off x="304801" y="1845734"/>
            <a:ext cx="8458200" cy="4402666"/>
          </a:xfrm>
        </p:spPr>
        <p:txBody>
          <a:bodyPr>
            <a:normAutofit/>
          </a:bodyPr>
          <a:lstStyle/>
          <a:p>
            <a:pPr marL="0" indent="0">
              <a:buNone/>
            </a:pPr>
            <a:r>
              <a:rPr lang="en-US" sz="3200" dirty="0"/>
              <a:t>Four Attributes of the Aesthetic </a:t>
            </a:r>
            <a:r>
              <a:rPr lang="en-US" sz="3200" dirty="0" smtClean="0"/>
              <a:t>Experience </a:t>
            </a:r>
          </a:p>
          <a:p>
            <a:r>
              <a:rPr lang="en-US" sz="3000" dirty="0" smtClean="0"/>
              <a:t>Challenge</a:t>
            </a:r>
          </a:p>
          <a:p>
            <a:pPr lvl="1" hangingPunct="0"/>
            <a:r>
              <a:rPr lang="en-US" sz="2600" dirty="0" smtClean="0"/>
              <a:t>Aesthetics a pathway </a:t>
            </a:r>
            <a:r>
              <a:rPr lang="en-US" sz="2600" dirty="0"/>
              <a:t>to greater personal </a:t>
            </a:r>
            <a:r>
              <a:rPr lang="en-US" sz="2600" dirty="0" smtClean="0"/>
              <a:t>growth</a:t>
            </a:r>
          </a:p>
          <a:p>
            <a:pPr lvl="2" hangingPunct="0"/>
            <a:r>
              <a:rPr lang="en-US" sz="2200" dirty="0" smtClean="0"/>
              <a:t>Art can be used to express emotions, intuitions, meanings</a:t>
            </a:r>
            <a:endParaRPr lang="en-US" sz="2200" dirty="0"/>
          </a:p>
          <a:p>
            <a:pPr lvl="1" hangingPunct="0"/>
            <a:r>
              <a:rPr lang="en-US" sz="2600" dirty="0" smtClean="0"/>
              <a:t>Helps us look </a:t>
            </a:r>
            <a:r>
              <a:rPr lang="en-US" sz="2600" dirty="0"/>
              <a:t>deeper within </a:t>
            </a:r>
            <a:r>
              <a:rPr lang="en-US" sz="2600" dirty="0" smtClean="0"/>
              <a:t>ourselves: </a:t>
            </a:r>
          </a:p>
          <a:p>
            <a:pPr lvl="2" hangingPunct="0"/>
            <a:r>
              <a:rPr lang="en-US" sz="2000" dirty="0" smtClean="0">
                <a:solidFill>
                  <a:schemeClr val="tx1"/>
                </a:solidFill>
              </a:rPr>
              <a:t>To </a:t>
            </a:r>
            <a:r>
              <a:rPr lang="en-US" sz="2000" dirty="0">
                <a:solidFill>
                  <a:schemeClr val="tx1"/>
                </a:solidFill>
              </a:rPr>
              <a:t>search for new ways to express emotions, and to help us step outside our personal comfort zones to experience life in fresh ways</a:t>
            </a:r>
            <a:endParaRPr lang="en-US" sz="2000" dirty="0" smtClean="0"/>
          </a:p>
          <a:p>
            <a:pPr lvl="1" hangingPunct="0"/>
            <a:r>
              <a:rPr lang="en-US" sz="2600" dirty="0" smtClean="0"/>
              <a:t>Stimulates people to think </a:t>
            </a:r>
            <a:r>
              <a:rPr lang="en-US" sz="2600" dirty="0"/>
              <a:t>and feel differently</a:t>
            </a:r>
            <a:endParaRPr lang="en-US" sz="2600" dirty="0" smtClean="0"/>
          </a:p>
          <a:p>
            <a:pPr lvl="1" hangingPunct="0"/>
            <a:r>
              <a:rPr lang="en-US" sz="2600" dirty="0" smtClean="0"/>
              <a:t>Profound </a:t>
            </a:r>
            <a:r>
              <a:rPr lang="en-US" sz="2600" dirty="0"/>
              <a:t>impact on sense of identity and emotional security</a:t>
            </a:r>
          </a:p>
          <a:p>
            <a:pPr marL="0" indent="0">
              <a:buNone/>
            </a:pPr>
            <a:endParaRPr lang="en-US" dirty="0"/>
          </a:p>
        </p:txBody>
      </p:sp>
      <p:sp>
        <p:nvSpPr>
          <p:cNvPr id="2" name="Footer Placeholder 1"/>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20</a:t>
            </a:fld>
            <a:endParaRPr lang="en-US" dirty="0"/>
          </a:p>
        </p:txBody>
      </p:sp>
    </p:spTree>
    <p:extLst>
      <p:ext uri="{BB962C8B-B14F-4D97-AF65-F5344CB8AC3E}">
        <p14:creationId xmlns:p14="http://schemas.microsoft.com/office/powerpoint/2010/main" val="24647440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z="4000" b="1" dirty="0"/>
              <a:t>Aesthetics and the Good Life</a:t>
            </a:r>
          </a:p>
        </p:txBody>
      </p:sp>
      <p:sp>
        <p:nvSpPr>
          <p:cNvPr id="9" name="Content Placeholder 8"/>
          <p:cNvSpPr>
            <a:spLocks noGrp="1"/>
          </p:cNvSpPr>
          <p:nvPr>
            <p:ph idx="1"/>
          </p:nvPr>
        </p:nvSpPr>
        <p:spPr>
          <a:xfrm>
            <a:off x="685800" y="1845734"/>
            <a:ext cx="5334000" cy="4326466"/>
          </a:xfrm>
        </p:spPr>
        <p:txBody>
          <a:bodyPr>
            <a:normAutofit/>
          </a:bodyPr>
          <a:lstStyle/>
          <a:p>
            <a:pPr marL="0" indent="0">
              <a:buNone/>
            </a:pPr>
            <a:r>
              <a:rPr lang="en-US" sz="3200" dirty="0" smtClean="0"/>
              <a:t>Music </a:t>
            </a:r>
            <a:r>
              <a:rPr lang="en-US" sz="3200" dirty="0"/>
              <a:t>and </a:t>
            </a:r>
            <a:r>
              <a:rPr lang="en-US" sz="3200" dirty="0" smtClean="0"/>
              <a:t>Well-Being </a:t>
            </a:r>
          </a:p>
          <a:p>
            <a:pPr lvl="0" hangingPunct="0">
              <a:lnSpc>
                <a:spcPct val="110000"/>
              </a:lnSpc>
            </a:pPr>
            <a:r>
              <a:rPr lang="en-US" sz="3000" dirty="0"/>
              <a:t>Effective way to induce certain </a:t>
            </a:r>
            <a:r>
              <a:rPr lang="en-US" sz="3000" dirty="0" smtClean="0"/>
              <a:t>moods</a:t>
            </a:r>
          </a:p>
          <a:p>
            <a:pPr lvl="1" hangingPunct="0">
              <a:lnSpc>
                <a:spcPct val="110000"/>
              </a:lnSpc>
            </a:pPr>
            <a:r>
              <a:rPr lang="en-US" sz="2800" dirty="0" smtClean="0"/>
              <a:t>Positive or negative/sad</a:t>
            </a:r>
          </a:p>
          <a:p>
            <a:pPr lvl="1" hangingPunct="0">
              <a:lnSpc>
                <a:spcPct val="110000"/>
              </a:lnSpc>
            </a:pPr>
            <a:r>
              <a:rPr lang="en-US" sz="2800" dirty="0" smtClean="0"/>
              <a:t>Ability to </a:t>
            </a:r>
            <a:r>
              <a:rPr lang="en-US" sz="2800" dirty="0"/>
              <a:t>recognize distinct emotions in music relates to </a:t>
            </a:r>
            <a:r>
              <a:rPr lang="en-US" sz="2800" dirty="0" smtClean="0"/>
              <a:t>EQ</a:t>
            </a:r>
          </a:p>
          <a:p>
            <a:pPr hangingPunct="0">
              <a:lnSpc>
                <a:spcPct val="110000"/>
              </a:lnSpc>
            </a:pPr>
            <a:endParaRPr lang="en-US" sz="3000" dirty="0" smtClean="0"/>
          </a:p>
        </p:txBody>
      </p:sp>
      <p:sp>
        <p:nvSpPr>
          <p:cNvPr id="2" name="Footer Placeholder 1"/>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21</a:t>
            </a:fld>
            <a:endParaRPr lang="en-US" dirty="0"/>
          </a:p>
        </p:txBody>
      </p:sp>
      <p:pic>
        <p:nvPicPr>
          <p:cNvPr id="3" name="Picture 2"/>
          <p:cNvPicPr>
            <a:picLocks noChangeAspect="1"/>
          </p:cNvPicPr>
          <p:nvPr/>
        </p:nvPicPr>
        <p:blipFill>
          <a:blip r:embed="rId3"/>
          <a:stretch>
            <a:fillRect/>
          </a:stretch>
        </p:blipFill>
        <p:spPr>
          <a:xfrm>
            <a:off x="6038850" y="2743200"/>
            <a:ext cx="2466975" cy="1847850"/>
          </a:xfrm>
          <a:prstGeom prst="rect">
            <a:avLst/>
          </a:prstGeom>
        </p:spPr>
      </p:pic>
    </p:spTree>
    <p:extLst>
      <p:ext uri="{BB962C8B-B14F-4D97-AF65-F5344CB8AC3E}">
        <p14:creationId xmlns:p14="http://schemas.microsoft.com/office/powerpoint/2010/main" val="37428489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z="4000" b="1" dirty="0"/>
              <a:t>Aesthetics and the Good Life</a:t>
            </a:r>
          </a:p>
        </p:txBody>
      </p:sp>
      <p:sp>
        <p:nvSpPr>
          <p:cNvPr id="9" name="Content Placeholder 8"/>
          <p:cNvSpPr>
            <a:spLocks noGrp="1"/>
          </p:cNvSpPr>
          <p:nvPr>
            <p:ph idx="1"/>
          </p:nvPr>
        </p:nvSpPr>
        <p:spPr>
          <a:xfrm>
            <a:off x="457201" y="1845734"/>
            <a:ext cx="8381999" cy="4326466"/>
          </a:xfrm>
        </p:spPr>
        <p:txBody>
          <a:bodyPr>
            <a:normAutofit fontScale="92500" lnSpcReduction="10000"/>
          </a:bodyPr>
          <a:lstStyle/>
          <a:p>
            <a:pPr marL="0" indent="0">
              <a:buNone/>
            </a:pPr>
            <a:r>
              <a:rPr lang="en-US" sz="3200" dirty="0" smtClean="0"/>
              <a:t>Music </a:t>
            </a:r>
            <a:r>
              <a:rPr lang="en-US" sz="3200" dirty="0"/>
              <a:t>and </a:t>
            </a:r>
            <a:r>
              <a:rPr lang="en-US" sz="3200" dirty="0" smtClean="0"/>
              <a:t>Well-Being </a:t>
            </a:r>
          </a:p>
          <a:p>
            <a:pPr hangingPunct="0">
              <a:lnSpc>
                <a:spcPct val="110000"/>
              </a:lnSpc>
            </a:pPr>
            <a:r>
              <a:rPr lang="en-US" sz="3000" dirty="0" smtClean="0"/>
              <a:t>Effects of listening to classical music or meditation/relaxing music (mood, mental clarity, tension, cardiovascular health improvements) versus heavy </a:t>
            </a:r>
            <a:r>
              <a:rPr lang="en-US" sz="3000" dirty="0"/>
              <a:t>metal, grunge </a:t>
            </a:r>
            <a:r>
              <a:rPr lang="en-US" sz="3000" dirty="0" smtClean="0"/>
              <a:t>rock, </a:t>
            </a:r>
            <a:r>
              <a:rPr lang="en-US" sz="3000" dirty="0"/>
              <a:t>and techno </a:t>
            </a:r>
            <a:r>
              <a:rPr lang="en-US" sz="3000" dirty="0" smtClean="0"/>
              <a:t>music (physiologically harmful)</a:t>
            </a:r>
          </a:p>
          <a:p>
            <a:pPr lvl="1" hangingPunct="0">
              <a:lnSpc>
                <a:spcPct val="110000"/>
              </a:lnSpc>
            </a:pPr>
            <a:r>
              <a:rPr lang="en-US" sz="2800" dirty="0" smtClean="0"/>
              <a:t>Fans of music with death themes/torture/warfare may think it gives them freedom to express feelings in safe environment, but this type of music tends to reinforce one’s violence and despair</a:t>
            </a:r>
          </a:p>
        </p:txBody>
      </p:sp>
      <p:sp>
        <p:nvSpPr>
          <p:cNvPr id="2" name="Footer Placeholder 1"/>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22</a:t>
            </a:fld>
            <a:endParaRPr lang="en-US" dirty="0"/>
          </a:p>
        </p:txBody>
      </p:sp>
    </p:spTree>
    <p:extLst>
      <p:ext uri="{BB962C8B-B14F-4D97-AF65-F5344CB8AC3E}">
        <p14:creationId xmlns:p14="http://schemas.microsoft.com/office/powerpoint/2010/main" val="6685161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z="4000" b="1" dirty="0"/>
              <a:t>Aesthetics and the Good Life</a:t>
            </a:r>
          </a:p>
        </p:txBody>
      </p:sp>
      <p:sp>
        <p:nvSpPr>
          <p:cNvPr id="9" name="Content Placeholder 8"/>
          <p:cNvSpPr>
            <a:spLocks noGrp="1"/>
          </p:cNvSpPr>
          <p:nvPr>
            <p:ph idx="1"/>
          </p:nvPr>
        </p:nvSpPr>
        <p:spPr>
          <a:xfrm>
            <a:off x="457201" y="1845734"/>
            <a:ext cx="8381999" cy="4326466"/>
          </a:xfrm>
        </p:spPr>
        <p:txBody>
          <a:bodyPr>
            <a:normAutofit lnSpcReduction="10000"/>
          </a:bodyPr>
          <a:lstStyle/>
          <a:p>
            <a:pPr marL="0" indent="0">
              <a:buNone/>
            </a:pPr>
            <a:r>
              <a:rPr lang="en-US" sz="3200" dirty="0" smtClean="0"/>
              <a:t>Music </a:t>
            </a:r>
            <a:r>
              <a:rPr lang="en-US" sz="3200" dirty="0"/>
              <a:t>and </a:t>
            </a:r>
            <a:r>
              <a:rPr lang="en-US" sz="3200" dirty="0" smtClean="0"/>
              <a:t>Well-Being </a:t>
            </a:r>
          </a:p>
          <a:p>
            <a:pPr lvl="1">
              <a:buFont typeface="Arial" panose="020B0604020202020204" pitchFamily="34" charset="0"/>
              <a:buChar char="•"/>
            </a:pPr>
            <a:r>
              <a:rPr lang="en-US" sz="3000" dirty="0" smtClean="0"/>
              <a:t>Seligman and PERMA</a:t>
            </a:r>
          </a:p>
          <a:p>
            <a:pPr lvl="2">
              <a:buFont typeface="Arial" panose="020B0604020202020204" pitchFamily="34" charset="0"/>
              <a:buChar char="•"/>
            </a:pPr>
            <a:r>
              <a:rPr lang="en-US" sz="2600" dirty="0" smtClean="0"/>
              <a:t>Positive emotion (prior slide)</a:t>
            </a:r>
          </a:p>
          <a:p>
            <a:pPr lvl="2">
              <a:buFont typeface="Arial" panose="020B0604020202020204" pitchFamily="34" charset="0"/>
              <a:buChar char="•"/>
            </a:pPr>
            <a:r>
              <a:rPr lang="en-US" sz="2600" dirty="0" smtClean="0"/>
              <a:t>Engagement with music</a:t>
            </a:r>
          </a:p>
          <a:p>
            <a:pPr lvl="3">
              <a:buFont typeface="Arial" panose="020B0604020202020204" pitchFamily="34" charset="0"/>
              <a:buChar char="•"/>
            </a:pPr>
            <a:r>
              <a:rPr lang="en-US" sz="2600" dirty="0" smtClean="0"/>
              <a:t>Can engage in flow, savoring when listening to music</a:t>
            </a:r>
          </a:p>
          <a:p>
            <a:pPr lvl="2">
              <a:buFont typeface="Arial" panose="020B0604020202020204" pitchFamily="34" charset="0"/>
              <a:buChar char="•"/>
            </a:pPr>
            <a:r>
              <a:rPr lang="en-US" sz="2600" dirty="0" smtClean="0"/>
              <a:t>Social relationships</a:t>
            </a:r>
          </a:p>
          <a:p>
            <a:pPr lvl="3">
              <a:buFont typeface="Arial" panose="020B0604020202020204" pitchFamily="34" charset="0"/>
              <a:buChar char="•"/>
            </a:pPr>
            <a:r>
              <a:rPr lang="en-US" sz="2600" dirty="0" smtClean="0"/>
              <a:t>Can enhance relationships (romantic song, similar musical tastes, music festivals…emotional contagion)</a:t>
            </a:r>
            <a:endParaRPr lang="en-US" sz="2600" dirty="0"/>
          </a:p>
          <a:p>
            <a:pPr lvl="2">
              <a:buFont typeface="Arial" panose="020B0604020202020204" pitchFamily="34" charset="0"/>
              <a:buChar char="•"/>
            </a:pPr>
            <a:r>
              <a:rPr lang="en-US" sz="2600" dirty="0" smtClean="0"/>
              <a:t>Meaning (e.g., “Deadheads”)</a:t>
            </a:r>
          </a:p>
          <a:p>
            <a:pPr lvl="2">
              <a:buFont typeface="Arial" panose="020B0604020202020204" pitchFamily="34" charset="0"/>
              <a:buChar char="•"/>
            </a:pPr>
            <a:r>
              <a:rPr lang="en-US" sz="2600" dirty="0" smtClean="0"/>
              <a:t>Accomplishment</a:t>
            </a:r>
          </a:p>
          <a:p>
            <a:pPr lvl="3">
              <a:buFont typeface="Arial" panose="020B0604020202020204" pitchFamily="34" charset="0"/>
              <a:buChar char="•"/>
            </a:pPr>
            <a:endParaRPr lang="en-US" sz="2600" dirty="0" smtClean="0"/>
          </a:p>
        </p:txBody>
      </p:sp>
      <p:sp>
        <p:nvSpPr>
          <p:cNvPr id="2" name="Footer Placeholder 1"/>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23</a:t>
            </a:fld>
            <a:endParaRPr lang="en-US" dirty="0"/>
          </a:p>
        </p:txBody>
      </p:sp>
    </p:spTree>
    <p:extLst>
      <p:ext uri="{BB962C8B-B14F-4D97-AF65-F5344CB8AC3E}">
        <p14:creationId xmlns:p14="http://schemas.microsoft.com/office/powerpoint/2010/main" val="18020395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Aesthetics and the Good Life</a:t>
            </a:r>
          </a:p>
        </p:txBody>
      </p:sp>
      <p:sp>
        <p:nvSpPr>
          <p:cNvPr id="4" name="Content Placeholder 3"/>
          <p:cNvSpPr>
            <a:spLocks noGrp="1"/>
          </p:cNvSpPr>
          <p:nvPr>
            <p:ph idx="1"/>
          </p:nvPr>
        </p:nvSpPr>
        <p:spPr>
          <a:xfrm>
            <a:off x="822959" y="1845734"/>
            <a:ext cx="7543801" cy="4326466"/>
          </a:xfrm>
        </p:spPr>
        <p:txBody>
          <a:bodyPr>
            <a:normAutofit fontScale="92500" lnSpcReduction="20000"/>
          </a:bodyPr>
          <a:lstStyle/>
          <a:p>
            <a:pPr marL="0" indent="0" hangingPunct="0">
              <a:buNone/>
            </a:pPr>
            <a:r>
              <a:rPr lang="en-US" sz="3800" dirty="0"/>
              <a:t>Music and </a:t>
            </a:r>
            <a:r>
              <a:rPr lang="en-US" sz="3800" dirty="0" smtClean="0"/>
              <a:t>Well-Being</a:t>
            </a:r>
          </a:p>
          <a:p>
            <a:pPr hangingPunct="0"/>
            <a:r>
              <a:rPr lang="en-US" sz="2800" dirty="0" smtClean="0"/>
              <a:t>Music </a:t>
            </a:r>
            <a:r>
              <a:rPr lang="en-US" sz="2800" dirty="0"/>
              <a:t>and </a:t>
            </a:r>
            <a:r>
              <a:rPr lang="en-US" sz="2800" dirty="0" smtClean="0"/>
              <a:t>health</a:t>
            </a:r>
          </a:p>
          <a:p>
            <a:pPr lvl="1" hangingPunct="0"/>
            <a:r>
              <a:rPr lang="en-US" sz="2800" dirty="0" smtClean="0"/>
              <a:t>Helps patients heal faster after surgery</a:t>
            </a:r>
          </a:p>
          <a:p>
            <a:pPr lvl="1" hangingPunct="0"/>
            <a:r>
              <a:rPr lang="en-US" sz="2800" dirty="0" smtClean="0"/>
              <a:t>Helps cancer patients with healing process</a:t>
            </a:r>
          </a:p>
          <a:p>
            <a:pPr lvl="1" hangingPunct="0"/>
            <a:r>
              <a:rPr lang="en-US" sz="2800" dirty="0" smtClean="0"/>
              <a:t>Boosts immune system</a:t>
            </a:r>
            <a:endParaRPr lang="en-US" sz="2800" dirty="0"/>
          </a:p>
          <a:p>
            <a:pPr lvl="1" hangingPunct="0"/>
            <a:r>
              <a:rPr lang="en-US" sz="2800" dirty="0" smtClean="0"/>
              <a:t>Helps </a:t>
            </a:r>
            <a:r>
              <a:rPr lang="en-US" sz="2800" dirty="0"/>
              <a:t>children raise scholastic scores</a:t>
            </a:r>
          </a:p>
          <a:p>
            <a:pPr lvl="1" hangingPunct="0"/>
            <a:r>
              <a:rPr lang="en-US" sz="2800" dirty="0" smtClean="0"/>
              <a:t>Improves well-being </a:t>
            </a:r>
            <a:r>
              <a:rPr lang="en-US" sz="2800" dirty="0"/>
              <a:t>of hospitalized children</a:t>
            </a:r>
          </a:p>
          <a:p>
            <a:pPr lvl="1" hangingPunct="0"/>
            <a:r>
              <a:rPr lang="en-US" sz="2800" dirty="0" smtClean="0"/>
              <a:t>Use of music therapy as part of healing process</a:t>
            </a:r>
          </a:p>
          <a:p>
            <a:pPr lvl="1" hangingPunct="0"/>
            <a:r>
              <a:rPr lang="en-US" sz="2800" dirty="0" smtClean="0"/>
              <a:t>Singing increases oxytocin levels</a:t>
            </a:r>
            <a:endParaRPr lang="en-US" sz="2800" dirty="0"/>
          </a:p>
          <a:p>
            <a:pPr lvl="1" hangingPunct="0"/>
            <a:r>
              <a:rPr lang="en-US" sz="2800" dirty="0" smtClean="0"/>
              <a:t>Music-making increases </a:t>
            </a:r>
            <a:r>
              <a:rPr lang="en-US" sz="2800" dirty="0"/>
              <a:t>well-being and neuroplactity </a:t>
            </a:r>
            <a:r>
              <a:rPr lang="en-US" sz="2800" dirty="0" smtClean="0"/>
              <a:t>in </a:t>
            </a:r>
            <a:r>
              <a:rPr lang="en-US" sz="2800" dirty="0"/>
              <a:t>older </a:t>
            </a:r>
            <a:r>
              <a:rPr lang="en-US" sz="2800" dirty="0" smtClean="0"/>
              <a:t>persons </a:t>
            </a:r>
            <a:endParaRPr lang="en-US" sz="2800" dirty="0"/>
          </a:p>
          <a:p>
            <a:pPr marL="0" indent="0">
              <a:buNone/>
            </a:pPr>
            <a:endParaRPr lang="en-US" sz="30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24</a:t>
            </a:fld>
            <a:endParaRPr lang="en-US" dirty="0"/>
          </a:p>
        </p:txBody>
      </p:sp>
    </p:spTree>
    <p:extLst>
      <p:ext uri="{BB962C8B-B14F-4D97-AF65-F5344CB8AC3E}">
        <p14:creationId xmlns:p14="http://schemas.microsoft.com/office/powerpoint/2010/main" val="14294984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Aesthetics and the Good Life</a:t>
            </a:r>
          </a:p>
        </p:txBody>
      </p:sp>
      <p:sp>
        <p:nvSpPr>
          <p:cNvPr id="4" name="Content Placeholder 3"/>
          <p:cNvSpPr>
            <a:spLocks noGrp="1"/>
          </p:cNvSpPr>
          <p:nvPr>
            <p:ph idx="1"/>
          </p:nvPr>
        </p:nvSpPr>
        <p:spPr/>
        <p:txBody>
          <a:bodyPr>
            <a:noAutofit/>
          </a:bodyPr>
          <a:lstStyle/>
          <a:p>
            <a:pPr marL="0" indent="0">
              <a:buNone/>
            </a:pPr>
            <a:r>
              <a:rPr lang="en-US" sz="3600" dirty="0"/>
              <a:t>Music and </a:t>
            </a:r>
            <a:r>
              <a:rPr lang="en-US" sz="3600" dirty="0" smtClean="0"/>
              <a:t>Well-Being</a:t>
            </a:r>
          </a:p>
          <a:p>
            <a:r>
              <a:rPr lang="en-US" sz="3000" dirty="0" smtClean="0"/>
              <a:t>Music </a:t>
            </a:r>
            <a:r>
              <a:rPr lang="en-US" sz="3000" dirty="0"/>
              <a:t>and the </a:t>
            </a:r>
            <a:r>
              <a:rPr lang="en-US" sz="3000" dirty="0" smtClean="0"/>
              <a:t>brain</a:t>
            </a:r>
          </a:p>
          <a:p>
            <a:pPr lvl="1" hangingPunct="0"/>
            <a:r>
              <a:rPr lang="en-US" sz="2600" dirty="0"/>
              <a:t>Music </a:t>
            </a:r>
            <a:r>
              <a:rPr lang="en-US" sz="2600" dirty="0" smtClean="0"/>
              <a:t>leads </a:t>
            </a:r>
            <a:r>
              <a:rPr lang="en-US" sz="2600" dirty="0"/>
              <a:t>to increased brain </a:t>
            </a:r>
            <a:r>
              <a:rPr lang="en-US" sz="2600" dirty="0" smtClean="0"/>
              <a:t>size (but, scope of research is limited…compared musicians to non-musicians…rather than a longitudinal study)</a:t>
            </a:r>
            <a:endParaRPr lang="en-US" sz="2600" dirty="0"/>
          </a:p>
          <a:p>
            <a:pPr lvl="1" hangingPunct="0"/>
            <a:r>
              <a:rPr lang="en-US" sz="2600" dirty="0" smtClean="0"/>
              <a:t>Stimulates </a:t>
            </a:r>
            <a:r>
              <a:rPr lang="en-US" sz="2600" dirty="0"/>
              <a:t>dopamine release </a:t>
            </a:r>
          </a:p>
          <a:p>
            <a:pPr lvl="1" hangingPunct="0"/>
            <a:r>
              <a:rPr lang="en-US" sz="2600" dirty="0" smtClean="0"/>
              <a:t>Benefits of playing music</a:t>
            </a:r>
          </a:p>
          <a:p>
            <a:pPr lvl="1" hangingPunct="0"/>
            <a:r>
              <a:rPr lang="en-US" sz="2600" dirty="0" smtClean="0"/>
              <a:t>Activates </a:t>
            </a:r>
            <a:r>
              <a:rPr lang="en-US" sz="2600" dirty="0"/>
              <a:t>regions of the brain involved in </a:t>
            </a:r>
            <a:r>
              <a:rPr lang="en-US" sz="2600" dirty="0" smtClean="0"/>
              <a:t>experience </a:t>
            </a:r>
            <a:r>
              <a:rPr lang="en-US" sz="2600" dirty="0"/>
              <a:t>of pleasure, euphoria, and craving</a:t>
            </a:r>
          </a:p>
          <a:p>
            <a:pPr marL="0" indent="0">
              <a:buNone/>
            </a:pPr>
            <a:endParaRPr lang="en-US" sz="30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dirty="0"/>
          </a:p>
        </p:txBody>
      </p:sp>
    </p:spTree>
    <p:extLst>
      <p:ext uri="{BB962C8B-B14F-4D97-AF65-F5344CB8AC3E}">
        <p14:creationId xmlns:p14="http://schemas.microsoft.com/office/powerpoint/2010/main" val="27617097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Aesthetics and the Good Life</a:t>
            </a:r>
          </a:p>
        </p:txBody>
      </p:sp>
      <p:sp>
        <p:nvSpPr>
          <p:cNvPr id="4" name="Content Placeholder 3"/>
          <p:cNvSpPr>
            <a:spLocks noGrp="1"/>
          </p:cNvSpPr>
          <p:nvPr>
            <p:ph idx="1"/>
          </p:nvPr>
        </p:nvSpPr>
        <p:spPr>
          <a:xfrm>
            <a:off x="822959" y="1845734"/>
            <a:ext cx="7863841" cy="4478866"/>
          </a:xfrm>
        </p:spPr>
        <p:txBody>
          <a:bodyPr>
            <a:noAutofit/>
          </a:bodyPr>
          <a:lstStyle/>
          <a:p>
            <a:pPr marL="0" indent="0">
              <a:buNone/>
            </a:pPr>
            <a:r>
              <a:rPr lang="en-US" sz="3000" dirty="0" smtClean="0"/>
              <a:t>Art</a:t>
            </a:r>
            <a:r>
              <a:rPr lang="en-US" sz="3000" dirty="0"/>
              <a:t>, Dance, Crafts, and </a:t>
            </a:r>
            <a:r>
              <a:rPr lang="en-US" sz="3000" dirty="0" smtClean="0"/>
              <a:t>Well-Being </a:t>
            </a:r>
          </a:p>
          <a:p>
            <a:pPr lvl="0" hangingPunct="0"/>
            <a:r>
              <a:rPr lang="en-US" sz="2600" dirty="0" smtClean="0"/>
              <a:t>Artistic expression increases </a:t>
            </a:r>
            <a:r>
              <a:rPr lang="en-US" sz="2600" dirty="0"/>
              <a:t>feelings of well-being</a:t>
            </a:r>
            <a:r>
              <a:rPr lang="en-US" sz="2600" b="1" dirty="0"/>
              <a:t> </a:t>
            </a:r>
            <a:endParaRPr lang="en-US" sz="2600" dirty="0"/>
          </a:p>
          <a:p>
            <a:pPr lvl="0" hangingPunct="0"/>
            <a:r>
              <a:rPr lang="en-US" sz="2600" dirty="0" smtClean="0"/>
              <a:t>Helps to </a:t>
            </a:r>
            <a:r>
              <a:rPr lang="en-US" sz="2600" dirty="0"/>
              <a:t>deal with </a:t>
            </a:r>
            <a:r>
              <a:rPr lang="en-US" sz="2600" dirty="0" smtClean="0"/>
              <a:t>emotions </a:t>
            </a:r>
            <a:r>
              <a:rPr lang="en-US" sz="2600" dirty="0"/>
              <a:t>associated with </a:t>
            </a:r>
            <a:r>
              <a:rPr lang="en-US" sz="2600" dirty="0" smtClean="0"/>
              <a:t>cancer</a:t>
            </a:r>
          </a:p>
          <a:p>
            <a:pPr lvl="0" hangingPunct="0"/>
            <a:r>
              <a:rPr lang="en-US" sz="2600" dirty="0" smtClean="0"/>
              <a:t>Helps </a:t>
            </a:r>
            <a:r>
              <a:rPr lang="en-US" sz="2600" dirty="0"/>
              <a:t>adjustment to </a:t>
            </a:r>
            <a:r>
              <a:rPr lang="en-US" sz="2600" dirty="0" smtClean="0"/>
              <a:t>dementia, chronic disability, enhances </a:t>
            </a:r>
            <a:r>
              <a:rPr lang="en-US" sz="2600" dirty="0"/>
              <a:t>stress reduction </a:t>
            </a:r>
            <a:endParaRPr lang="en-US" sz="2600" dirty="0" smtClean="0"/>
          </a:p>
          <a:p>
            <a:pPr lvl="0" hangingPunct="0"/>
            <a:r>
              <a:rPr lang="en-US" sz="2600" dirty="0" smtClean="0"/>
              <a:t>Tool for older </a:t>
            </a:r>
            <a:r>
              <a:rPr lang="en-US" sz="2600" dirty="0"/>
              <a:t>persons to </a:t>
            </a:r>
            <a:r>
              <a:rPr lang="en-US" sz="2600" dirty="0" smtClean="0"/>
              <a:t>adjust </a:t>
            </a:r>
            <a:r>
              <a:rPr lang="en-US" sz="2600" dirty="0"/>
              <a:t>to aging and increase </a:t>
            </a:r>
            <a:r>
              <a:rPr lang="en-US" sz="2600" dirty="0" smtClean="0"/>
              <a:t>life </a:t>
            </a:r>
            <a:r>
              <a:rPr lang="en-US" sz="2600" dirty="0"/>
              <a:t>satisfaction and sense of </a:t>
            </a:r>
            <a:r>
              <a:rPr lang="en-US" sz="2600" dirty="0" smtClean="0"/>
              <a:t>meaning</a:t>
            </a:r>
          </a:p>
          <a:p>
            <a:pPr lvl="0" hangingPunct="0"/>
            <a:r>
              <a:rPr lang="en-US" sz="2600" dirty="0" smtClean="0"/>
              <a:t>College students and “beauty log” (beautiful events in nature, or objects made, or events morally beautiful/inspirational) related to increased hope and WB</a:t>
            </a:r>
            <a:endParaRPr lang="en-US" sz="26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dirty="0"/>
          </a:p>
        </p:txBody>
      </p:sp>
    </p:spTree>
    <p:extLst>
      <p:ext uri="{BB962C8B-B14F-4D97-AF65-F5344CB8AC3E}">
        <p14:creationId xmlns:p14="http://schemas.microsoft.com/office/powerpoint/2010/main" val="38089046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Aesthetics and the Good Life</a:t>
            </a:r>
          </a:p>
        </p:txBody>
      </p:sp>
      <p:sp>
        <p:nvSpPr>
          <p:cNvPr id="4" name="Content Placeholder 3"/>
          <p:cNvSpPr>
            <a:spLocks noGrp="1"/>
          </p:cNvSpPr>
          <p:nvPr>
            <p:ph idx="1"/>
          </p:nvPr>
        </p:nvSpPr>
        <p:spPr/>
        <p:txBody>
          <a:bodyPr>
            <a:noAutofit/>
          </a:bodyPr>
          <a:lstStyle/>
          <a:p>
            <a:pPr marL="0" indent="0">
              <a:buNone/>
            </a:pPr>
            <a:r>
              <a:rPr lang="en-US" sz="3200" dirty="0"/>
              <a:t>Finding Beauty Outside the Arts </a:t>
            </a:r>
          </a:p>
          <a:p>
            <a:pPr lvl="0" hangingPunct="0"/>
            <a:r>
              <a:rPr lang="en-US" sz="3200" dirty="0" smtClean="0"/>
              <a:t>Beauty </a:t>
            </a:r>
            <a:r>
              <a:rPr lang="en-US" sz="3200" dirty="0"/>
              <a:t>in many </a:t>
            </a:r>
            <a:r>
              <a:rPr lang="en-US" sz="3200" dirty="0" smtClean="0"/>
              <a:t>guises </a:t>
            </a:r>
          </a:p>
          <a:p>
            <a:pPr lvl="0" hangingPunct="0"/>
            <a:r>
              <a:rPr lang="en-US" sz="3000" dirty="0" smtClean="0"/>
              <a:t>Suggestions that scientific theory be judged partially on its elegance or aesthetic appeal</a:t>
            </a:r>
            <a:endParaRPr lang="en-US" sz="30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dirty="0"/>
          </a:p>
        </p:txBody>
      </p:sp>
    </p:spTree>
    <p:extLst>
      <p:ext uri="{BB962C8B-B14F-4D97-AF65-F5344CB8AC3E}">
        <p14:creationId xmlns:p14="http://schemas.microsoft.com/office/powerpoint/2010/main" val="12794898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Aesthetics and the Good Life</a:t>
            </a:r>
          </a:p>
        </p:txBody>
      </p:sp>
      <p:sp>
        <p:nvSpPr>
          <p:cNvPr id="4" name="Content Placeholder 3"/>
          <p:cNvSpPr>
            <a:spLocks noGrp="1"/>
          </p:cNvSpPr>
          <p:nvPr>
            <p:ph idx="1"/>
          </p:nvPr>
        </p:nvSpPr>
        <p:spPr>
          <a:xfrm>
            <a:off x="457200" y="2133600"/>
            <a:ext cx="8229600" cy="4114800"/>
          </a:xfrm>
        </p:spPr>
        <p:txBody>
          <a:bodyPr>
            <a:noAutofit/>
          </a:bodyPr>
          <a:lstStyle/>
          <a:p>
            <a:pPr marL="0" indent="0">
              <a:buNone/>
            </a:pPr>
            <a:r>
              <a:rPr lang="en-US" sz="3600" dirty="0"/>
              <a:t>Origins of the Aesthetic </a:t>
            </a:r>
            <a:r>
              <a:rPr lang="en-US" sz="3600" dirty="0" smtClean="0"/>
              <a:t>Sense </a:t>
            </a:r>
          </a:p>
          <a:p>
            <a:pPr lvl="0" hangingPunct="0"/>
            <a:r>
              <a:rPr lang="en-US" sz="2600" dirty="0" smtClean="0"/>
              <a:t>Kaplan’s savannah hypothesis…evolutionary significance in interest and curiosity surrounding landscapes</a:t>
            </a:r>
            <a:endParaRPr lang="en-US" sz="2600" dirty="0"/>
          </a:p>
          <a:p>
            <a:pPr lvl="0" hangingPunct="0"/>
            <a:r>
              <a:rPr lang="en-US" sz="2600" dirty="0" smtClean="0"/>
              <a:t>Emotional responses to certain forms and images a result of innate responses from deep collective unconscious </a:t>
            </a:r>
          </a:p>
          <a:p>
            <a:pPr lvl="0" hangingPunct="0"/>
            <a:r>
              <a:rPr lang="en-US" sz="2600" dirty="0" smtClean="0"/>
              <a:t>Aesthetic sense evolved from early attachment between mothers and infants</a:t>
            </a:r>
          </a:p>
          <a:p>
            <a:pPr lvl="0" hangingPunct="0"/>
            <a:r>
              <a:rPr lang="en-US" sz="2600" dirty="0" smtClean="0"/>
              <a:t>Judgment </a:t>
            </a:r>
            <a:r>
              <a:rPr lang="en-US" sz="2600" dirty="0"/>
              <a:t>of what is beautiful </a:t>
            </a:r>
            <a:r>
              <a:rPr lang="en-US" sz="2600" dirty="0" smtClean="0"/>
              <a:t>learned </a:t>
            </a:r>
            <a:r>
              <a:rPr lang="en-US" sz="2600" dirty="0"/>
              <a:t>from </a:t>
            </a:r>
            <a:r>
              <a:rPr lang="en-US" sz="2600" dirty="0" smtClean="0"/>
              <a:t>culture </a:t>
            </a:r>
            <a:r>
              <a:rPr lang="en-US" sz="2600" dirty="0"/>
              <a:t>and historical period </a:t>
            </a:r>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28</a:t>
            </a:fld>
            <a:endParaRPr lang="en-US" dirty="0"/>
          </a:p>
        </p:txBody>
      </p:sp>
      <p:sp>
        <p:nvSpPr>
          <p:cNvPr id="7" name="Content Placeholder 3"/>
          <p:cNvSpPr txBox="1">
            <a:spLocks/>
          </p:cNvSpPr>
          <p:nvPr/>
        </p:nvSpPr>
        <p:spPr>
          <a:xfrm>
            <a:off x="457200" y="1903413"/>
            <a:ext cx="8229600" cy="4114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000" dirty="0"/>
          </a:p>
        </p:txBody>
      </p:sp>
    </p:spTree>
    <p:extLst>
      <p:ext uri="{BB962C8B-B14F-4D97-AF65-F5344CB8AC3E}">
        <p14:creationId xmlns:p14="http://schemas.microsoft.com/office/powerpoint/2010/main" val="40688399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Aesthetics and the Good Life</a:t>
            </a:r>
          </a:p>
        </p:txBody>
      </p:sp>
      <p:sp>
        <p:nvSpPr>
          <p:cNvPr id="4" name="Content Placeholder 3"/>
          <p:cNvSpPr>
            <a:spLocks noGrp="1"/>
          </p:cNvSpPr>
          <p:nvPr>
            <p:ph idx="1"/>
          </p:nvPr>
        </p:nvSpPr>
        <p:spPr>
          <a:xfrm>
            <a:off x="457200" y="1978231"/>
            <a:ext cx="7696200" cy="4023360"/>
          </a:xfrm>
        </p:spPr>
        <p:txBody>
          <a:bodyPr>
            <a:noAutofit/>
          </a:bodyPr>
          <a:lstStyle/>
          <a:p>
            <a:pPr marL="0" indent="0">
              <a:buNone/>
            </a:pPr>
            <a:r>
              <a:rPr lang="en-US" sz="3200" dirty="0"/>
              <a:t>Can Tragedy and Sadness </a:t>
            </a:r>
            <a:r>
              <a:rPr lang="en-US" sz="3200" dirty="0" smtClean="0"/>
              <a:t>Be Beautiful?</a:t>
            </a:r>
          </a:p>
          <a:p>
            <a:pPr lvl="0" hangingPunct="0"/>
            <a:r>
              <a:rPr lang="en-US" sz="3000" dirty="0"/>
              <a:t>Tragic events are part of life</a:t>
            </a:r>
          </a:p>
          <a:p>
            <a:pPr lvl="0" hangingPunct="0"/>
            <a:r>
              <a:rPr lang="en-US" sz="3000" dirty="0" smtClean="0"/>
              <a:t>Power of artistic tragedy is paradoxical</a:t>
            </a:r>
          </a:p>
          <a:p>
            <a:pPr lvl="1" hangingPunct="0"/>
            <a:r>
              <a:rPr lang="en-US" sz="2800" dirty="0" smtClean="0"/>
              <a:t>Experience tragedy but gain benefits</a:t>
            </a:r>
          </a:p>
          <a:p>
            <a:pPr lvl="2" hangingPunct="0"/>
            <a:r>
              <a:rPr lang="en-US" sz="2400" dirty="0" smtClean="0"/>
              <a:t>Leads to experiences of emotions </a:t>
            </a:r>
            <a:r>
              <a:rPr lang="en-US" sz="2400" dirty="0"/>
              <a:t>of compassion, hope, relief, empathy, and courageous </a:t>
            </a:r>
            <a:r>
              <a:rPr lang="en-US" sz="2400" dirty="0" smtClean="0"/>
              <a:t>resolve</a:t>
            </a:r>
          </a:p>
          <a:p>
            <a:pPr lvl="2" hangingPunct="0"/>
            <a:r>
              <a:rPr lang="en-US" sz="2400" dirty="0" smtClean="0"/>
              <a:t>Compassion makes us want to prevent future tragedies</a:t>
            </a:r>
          </a:p>
          <a:p>
            <a:pPr lvl="2" hangingPunct="0"/>
            <a:r>
              <a:rPr lang="en-US" sz="2400" dirty="0" smtClean="0"/>
              <a:t>Helps us experience tragic </a:t>
            </a:r>
            <a:r>
              <a:rPr lang="en-US" sz="2400" dirty="0"/>
              <a:t>moments </a:t>
            </a:r>
            <a:r>
              <a:rPr lang="en-US" sz="2400" dirty="0" smtClean="0"/>
              <a:t>and feel emotions through </a:t>
            </a:r>
            <a:r>
              <a:rPr lang="en-US" sz="2400" dirty="0"/>
              <a:t>a substitute </a:t>
            </a:r>
          </a:p>
          <a:p>
            <a:pPr marL="0" indent="0">
              <a:buNone/>
            </a:pPr>
            <a:endParaRPr lang="en-US" sz="30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dirty="0"/>
          </a:p>
        </p:txBody>
      </p:sp>
      <p:pic>
        <p:nvPicPr>
          <p:cNvPr id="2" name="Picture 1"/>
          <p:cNvPicPr>
            <a:picLocks noChangeAspect="1"/>
          </p:cNvPicPr>
          <p:nvPr/>
        </p:nvPicPr>
        <p:blipFill>
          <a:blip r:embed="rId3"/>
          <a:stretch>
            <a:fillRect/>
          </a:stretch>
        </p:blipFill>
        <p:spPr>
          <a:xfrm>
            <a:off x="7239000" y="1380061"/>
            <a:ext cx="1628775" cy="2628900"/>
          </a:xfrm>
          <a:prstGeom prst="rect">
            <a:avLst/>
          </a:prstGeom>
        </p:spPr>
      </p:pic>
    </p:spTree>
    <p:extLst>
      <p:ext uri="{BB962C8B-B14F-4D97-AF65-F5344CB8AC3E}">
        <p14:creationId xmlns:p14="http://schemas.microsoft.com/office/powerpoint/2010/main" val="5726196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z="4000" b="1" dirty="0" smtClean="0"/>
              <a:t>The </a:t>
            </a:r>
            <a:r>
              <a:rPr lang="en-US" sz="4000" b="1" dirty="0"/>
              <a:t>Pursuit of Excellence</a:t>
            </a:r>
          </a:p>
        </p:txBody>
      </p:sp>
      <p:sp>
        <p:nvSpPr>
          <p:cNvPr id="9" name="Content Placeholder 8"/>
          <p:cNvSpPr>
            <a:spLocks noGrp="1"/>
          </p:cNvSpPr>
          <p:nvPr>
            <p:ph idx="1"/>
          </p:nvPr>
        </p:nvSpPr>
        <p:spPr>
          <a:xfrm>
            <a:off x="801289" y="1981200"/>
            <a:ext cx="7543801" cy="4023360"/>
          </a:xfrm>
        </p:spPr>
        <p:txBody>
          <a:bodyPr>
            <a:normAutofit fontScale="92500" lnSpcReduction="10000"/>
          </a:bodyPr>
          <a:lstStyle/>
          <a:p>
            <a:pPr marL="0" indent="0" hangingPunct="0">
              <a:buNone/>
            </a:pPr>
            <a:r>
              <a:rPr lang="en-US" sz="3500" dirty="0"/>
              <a:t>The Foundations of </a:t>
            </a:r>
            <a:r>
              <a:rPr lang="en-US" sz="3500" dirty="0" smtClean="0"/>
              <a:t>Excellence</a:t>
            </a:r>
            <a:endParaRPr lang="en-US" sz="3500" dirty="0"/>
          </a:p>
          <a:p>
            <a:pPr lvl="0" hangingPunct="0"/>
            <a:r>
              <a:rPr lang="en-US" sz="3000" dirty="0"/>
              <a:t>Innate genius </a:t>
            </a:r>
            <a:r>
              <a:rPr lang="en-US" sz="3000" dirty="0" smtClean="0"/>
              <a:t>theory</a:t>
            </a:r>
          </a:p>
          <a:p>
            <a:pPr lvl="1" hangingPunct="0"/>
            <a:r>
              <a:rPr lang="en-US" sz="2800" dirty="0">
                <a:solidFill>
                  <a:schemeClr val="tx1"/>
                </a:solidFill>
              </a:rPr>
              <a:t>Excellence </a:t>
            </a:r>
            <a:r>
              <a:rPr lang="en-US" sz="2800" dirty="0" smtClean="0">
                <a:solidFill>
                  <a:schemeClr val="tx1"/>
                </a:solidFill>
              </a:rPr>
              <a:t>is </a:t>
            </a:r>
            <a:r>
              <a:rPr lang="en-US" sz="2800" dirty="0">
                <a:solidFill>
                  <a:schemeClr val="tx1"/>
                </a:solidFill>
              </a:rPr>
              <a:t>genetically determined and, therefore, experts basically are born but not </a:t>
            </a:r>
            <a:r>
              <a:rPr lang="en-US" sz="2800" dirty="0" smtClean="0">
                <a:solidFill>
                  <a:schemeClr val="tx1"/>
                </a:solidFill>
              </a:rPr>
              <a:t>made</a:t>
            </a:r>
          </a:p>
          <a:p>
            <a:pPr lvl="2" hangingPunct="0"/>
            <a:r>
              <a:rPr lang="en-US" sz="2400" dirty="0" smtClean="0">
                <a:solidFill>
                  <a:schemeClr val="tx1"/>
                </a:solidFill>
              </a:rPr>
              <a:t>Think Mozart</a:t>
            </a:r>
            <a:endParaRPr lang="en-US" sz="2400" dirty="0">
              <a:solidFill>
                <a:schemeClr val="tx1"/>
              </a:solidFill>
            </a:endParaRPr>
          </a:p>
          <a:p>
            <a:pPr lvl="0" hangingPunct="0"/>
            <a:r>
              <a:rPr lang="en-US" sz="3000" dirty="0" smtClean="0"/>
              <a:t>Learning excellence</a:t>
            </a:r>
          </a:p>
          <a:p>
            <a:pPr lvl="1" hangingPunct="0"/>
            <a:r>
              <a:rPr lang="en-US" sz="2800" dirty="0">
                <a:solidFill>
                  <a:schemeClr val="tx1"/>
                </a:solidFill>
              </a:rPr>
              <a:t>Learning more important than biology for the acquisition of extraordinary </a:t>
            </a:r>
            <a:r>
              <a:rPr lang="en-US" sz="2800" dirty="0" smtClean="0">
                <a:solidFill>
                  <a:schemeClr val="tx1"/>
                </a:solidFill>
              </a:rPr>
              <a:t>skills</a:t>
            </a:r>
          </a:p>
          <a:p>
            <a:pPr lvl="1" hangingPunct="0"/>
            <a:r>
              <a:rPr lang="en-US" sz="2800" dirty="0" smtClean="0">
                <a:solidFill>
                  <a:schemeClr val="tx1"/>
                </a:solidFill>
              </a:rPr>
              <a:t>Child prodigies learn same way, but start their craft earlier and work harder at perfecting their skills</a:t>
            </a:r>
            <a:endParaRPr lang="en-US" sz="2800" dirty="0" smtClean="0"/>
          </a:p>
          <a:p>
            <a:endParaRPr lang="en-US" sz="3000" i="1" dirty="0" smtClean="0"/>
          </a:p>
        </p:txBody>
      </p:sp>
      <p:sp>
        <p:nvSpPr>
          <p:cNvPr id="2" name="Footer Placeholder 1"/>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3</a:t>
            </a:fld>
            <a:endParaRPr lang="en-US" dirty="0"/>
          </a:p>
        </p:txBody>
      </p:sp>
    </p:spTree>
    <p:extLst>
      <p:ext uri="{BB962C8B-B14F-4D97-AF65-F5344CB8AC3E}">
        <p14:creationId xmlns:p14="http://schemas.microsoft.com/office/powerpoint/2010/main" val="37212696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Creativity</a:t>
            </a:r>
          </a:p>
        </p:txBody>
      </p:sp>
      <p:sp>
        <p:nvSpPr>
          <p:cNvPr id="4" name="Content Placeholder 3"/>
          <p:cNvSpPr>
            <a:spLocks noGrp="1"/>
          </p:cNvSpPr>
          <p:nvPr>
            <p:ph idx="1"/>
          </p:nvPr>
        </p:nvSpPr>
        <p:spPr>
          <a:xfrm>
            <a:off x="822959" y="1845734"/>
            <a:ext cx="7586404" cy="4023360"/>
          </a:xfrm>
        </p:spPr>
        <p:txBody>
          <a:bodyPr>
            <a:normAutofit fontScale="85000" lnSpcReduction="20000"/>
          </a:bodyPr>
          <a:lstStyle/>
          <a:p>
            <a:pPr marL="0" indent="0" hangingPunct="0">
              <a:buNone/>
            </a:pPr>
            <a:r>
              <a:rPr lang="en-US" sz="3800" dirty="0"/>
              <a:t>What </a:t>
            </a:r>
            <a:r>
              <a:rPr lang="en-US" sz="3800" dirty="0" smtClean="0"/>
              <a:t>Is Creativity?</a:t>
            </a:r>
          </a:p>
          <a:p>
            <a:pPr lvl="0" hangingPunct="0"/>
            <a:r>
              <a:rPr lang="en-US" sz="3000" dirty="0" smtClean="0"/>
              <a:t>Development of creativity </a:t>
            </a:r>
            <a:r>
              <a:rPr lang="en-US" dirty="0"/>
              <a:t>shares most </a:t>
            </a:r>
            <a:r>
              <a:rPr lang="en-US" dirty="0" smtClean="0"/>
              <a:t>characteristics </a:t>
            </a:r>
            <a:r>
              <a:rPr lang="en-US" dirty="0"/>
              <a:t>of excellence but adds certain cognitive </a:t>
            </a:r>
            <a:r>
              <a:rPr lang="en-US" dirty="0" smtClean="0"/>
              <a:t>styles</a:t>
            </a:r>
          </a:p>
          <a:p>
            <a:pPr lvl="0" hangingPunct="0"/>
            <a:r>
              <a:rPr lang="en-US" sz="3000" dirty="0" smtClean="0"/>
              <a:t>Difficult quality to </a:t>
            </a:r>
            <a:r>
              <a:rPr lang="en-US" sz="3000" dirty="0"/>
              <a:t>pin down</a:t>
            </a:r>
          </a:p>
          <a:p>
            <a:pPr lvl="0" hangingPunct="0"/>
            <a:r>
              <a:rPr lang="en-US" sz="3000" dirty="0" smtClean="0"/>
              <a:t>Defined as “adaptive originality”</a:t>
            </a:r>
            <a:endParaRPr lang="en-US" sz="3000" dirty="0"/>
          </a:p>
          <a:p>
            <a:pPr lvl="0" hangingPunct="0"/>
            <a:r>
              <a:rPr lang="en-US" sz="3000" dirty="0" smtClean="0"/>
              <a:t>Should make a meaningful </a:t>
            </a:r>
            <a:r>
              <a:rPr lang="en-US" sz="3000" dirty="0"/>
              <a:t>contribution to </a:t>
            </a:r>
            <a:r>
              <a:rPr lang="en-US" sz="3000" dirty="0" smtClean="0"/>
              <a:t>culture</a:t>
            </a:r>
          </a:p>
          <a:p>
            <a:pPr lvl="1" hangingPunct="0"/>
            <a:r>
              <a:rPr lang="en-US" sz="2800" dirty="0" smtClean="0"/>
              <a:t>What’s considered meaningful? Think Van Gogh who only sold one painting in his lifetime</a:t>
            </a:r>
          </a:p>
          <a:p>
            <a:pPr lvl="0" hangingPunct="0"/>
            <a:r>
              <a:rPr lang="en-US" sz="3000" dirty="0" smtClean="0"/>
              <a:t>Assessment of creativity applies to wide range of behaviors</a:t>
            </a:r>
            <a:endParaRPr lang="en-US" sz="3000" dirty="0"/>
          </a:p>
          <a:p>
            <a:pPr marL="0" indent="0">
              <a:buNone/>
            </a:pPr>
            <a:endParaRPr lang="en-US" sz="30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dirty="0"/>
          </a:p>
        </p:txBody>
      </p:sp>
      <p:pic>
        <p:nvPicPr>
          <p:cNvPr id="2" name="Picture 1"/>
          <p:cNvPicPr>
            <a:picLocks noChangeAspect="1"/>
          </p:cNvPicPr>
          <p:nvPr/>
        </p:nvPicPr>
        <p:blipFill>
          <a:blip r:embed="rId3"/>
          <a:stretch>
            <a:fillRect/>
          </a:stretch>
        </p:blipFill>
        <p:spPr>
          <a:xfrm>
            <a:off x="5913813" y="336018"/>
            <a:ext cx="2514600" cy="1992035"/>
          </a:xfrm>
          <a:prstGeom prst="rect">
            <a:avLst/>
          </a:prstGeom>
        </p:spPr>
      </p:pic>
    </p:spTree>
    <p:extLst>
      <p:ext uri="{BB962C8B-B14F-4D97-AF65-F5344CB8AC3E}">
        <p14:creationId xmlns:p14="http://schemas.microsoft.com/office/powerpoint/2010/main" val="4964969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Creativity</a:t>
            </a:r>
          </a:p>
        </p:txBody>
      </p:sp>
      <p:sp>
        <p:nvSpPr>
          <p:cNvPr id="4" name="Content Placeholder 3"/>
          <p:cNvSpPr>
            <a:spLocks noGrp="1"/>
          </p:cNvSpPr>
          <p:nvPr>
            <p:ph idx="1"/>
          </p:nvPr>
        </p:nvSpPr>
        <p:spPr>
          <a:xfrm>
            <a:off x="822959" y="1845734"/>
            <a:ext cx="5120641" cy="4023360"/>
          </a:xfrm>
        </p:spPr>
        <p:txBody>
          <a:bodyPr>
            <a:normAutofit/>
          </a:bodyPr>
          <a:lstStyle/>
          <a:p>
            <a:pPr marL="0" indent="0">
              <a:buNone/>
            </a:pPr>
            <a:r>
              <a:rPr lang="en-US" sz="3200" dirty="0"/>
              <a:t>Little-c and Big-C Creativity </a:t>
            </a:r>
          </a:p>
          <a:p>
            <a:pPr lvl="0" hangingPunct="0"/>
            <a:r>
              <a:rPr lang="en-US" sz="3000" dirty="0"/>
              <a:t>Little-c </a:t>
            </a:r>
            <a:r>
              <a:rPr lang="en-US" sz="3000" dirty="0" smtClean="0"/>
              <a:t>creativity enhances </a:t>
            </a:r>
            <a:r>
              <a:rPr lang="en-US" sz="3000" dirty="0"/>
              <a:t>life by finding </a:t>
            </a:r>
            <a:r>
              <a:rPr lang="en-US" sz="3000" dirty="0" smtClean="0"/>
              <a:t>unique solutions </a:t>
            </a:r>
          </a:p>
          <a:p>
            <a:pPr lvl="1" hangingPunct="0"/>
            <a:r>
              <a:rPr lang="en-US" sz="2600" dirty="0" smtClean="0"/>
              <a:t>Referred to as everyday creativity for routine or common problems </a:t>
            </a:r>
            <a:endParaRPr lang="en-US" sz="2600" dirty="0"/>
          </a:p>
          <a:p>
            <a:pPr lvl="0" hangingPunct="0"/>
            <a:r>
              <a:rPr lang="en-US" sz="3000" dirty="0" smtClean="0"/>
              <a:t>Big-C </a:t>
            </a:r>
            <a:r>
              <a:rPr lang="en-US" sz="3000" dirty="0"/>
              <a:t>creativity: Transforms culture and history</a:t>
            </a:r>
          </a:p>
          <a:p>
            <a:pPr lvl="1" hangingPunct="0"/>
            <a:r>
              <a:rPr lang="en-US" sz="2600" dirty="0"/>
              <a:t>Associate with genius</a:t>
            </a:r>
          </a:p>
          <a:p>
            <a:pPr marL="0" indent="0">
              <a:buNone/>
            </a:pPr>
            <a:endParaRPr lang="en-US" sz="30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31</a:t>
            </a:fld>
            <a:endParaRPr lang="en-US" dirty="0"/>
          </a:p>
        </p:txBody>
      </p:sp>
      <p:pic>
        <p:nvPicPr>
          <p:cNvPr id="2" name="Picture 1"/>
          <p:cNvPicPr>
            <a:picLocks noChangeAspect="1"/>
          </p:cNvPicPr>
          <p:nvPr/>
        </p:nvPicPr>
        <p:blipFill>
          <a:blip r:embed="rId3"/>
          <a:stretch>
            <a:fillRect/>
          </a:stretch>
        </p:blipFill>
        <p:spPr>
          <a:xfrm>
            <a:off x="6161463" y="1811444"/>
            <a:ext cx="2209800" cy="2209800"/>
          </a:xfrm>
          <a:prstGeom prst="rect">
            <a:avLst/>
          </a:prstGeom>
        </p:spPr>
      </p:pic>
    </p:spTree>
    <p:extLst>
      <p:ext uri="{BB962C8B-B14F-4D97-AF65-F5344CB8AC3E}">
        <p14:creationId xmlns:p14="http://schemas.microsoft.com/office/powerpoint/2010/main" val="1966887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Creativity</a:t>
            </a:r>
            <a:endParaRPr lang="en-IN" sz="4000" b="1" dirty="0"/>
          </a:p>
        </p:txBody>
      </p:sp>
      <p:sp>
        <p:nvSpPr>
          <p:cNvPr id="4" name="Content Placeholder 3"/>
          <p:cNvSpPr>
            <a:spLocks noGrp="1"/>
          </p:cNvSpPr>
          <p:nvPr>
            <p:ph idx="1"/>
          </p:nvPr>
        </p:nvSpPr>
        <p:spPr>
          <a:xfrm>
            <a:off x="458390" y="1905000"/>
            <a:ext cx="8229600" cy="3992563"/>
          </a:xfrm>
        </p:spPr>
        <p:txBody>
          <a:bodyPr>
            <a:noAutofit/>
          </a:bodyPr>
          <a:lstStyle/>
          <a:p>
            <a:pPr marL="0" indent="0">
              <a:buNone/>
            </a:pPr>
            <a:r>
              <a:rPr lang="en-US" sz="3200" dirty="0"/>
              <a:t>Research Perspectives on </a:t>
            </a:r>
            <a:r>
              <a:rPr lang="en-US" sz="3200" dirty="0" smtClean="0"/>
              <a:t>Creativity</a:t>
            </a:r>
          </a:p>
          <a:p>
            <a:pPr hangingPunct="0"/>
            <a:r>
              <a:rPr lang="en-US" sz="2800" dirty="0" smtClean="0"/>
              <a:t>Difficulty of measuring creativity quantifiably</a:t>
            </a:r>
            <a:endParaRPr lang="en-US" sz="2800" dirty="0"/>
          </a:p>
          <a:p>
            <a:pPr hangingPunct="0"/>
            <a:r>
              <a:rPr lang="en-US" sz="2800" dirty="0" smtClean="0"/>
              <a:t>Creativity can be recognized…in general we recognize things as creative</a:t>
            </a:r>
            <a:endParaRPr lang="en-US" sz="2800" dirty="0"/>
          </a:p>
          <a:p>
            <a:pPr hangingPunct="0"/>
            <a:r>
              <a:rPr lang="en-US" sz="2800" dirty="0"/>
              <a:t>C</a:t>
            </a:r>
            <a:r>
              <a:rPr lang="en-US" sz="2800" dirty="0" smtClean="0"/>
              <a:t>reativity </a:t>
            </a:r>
            <a:r>
              <a:rPr lang="en-US" sz="2800" dirty="0"/>
              <a:t>in one </a:t>
            </a:r>
            <a:r>
              <a:rPr lang="en-US" sz="2800" dirty="0" smtClean="0"/>
              <a:t>domain only moderately </a:t>
            </a:r>
            <a:r>
              <a:rPr lang="en-US" sz="2800" dirty="0"/>
              <a:t>associated with creativity in a different </a:t>
            </a:r>
            <a:r>
              <a:rPr lang="en-US" sz="2800" dirty="0" smtClean="0"/>
              <a:t>domain</a:t>
            </a:r>
          </a:p>
          <a:p>
            <a:pPr lvl="1" hangingPunct="0"/>
            <a:r>
              <a:rPr lang="en-US" sz="2600" dirty="0" smtClean="0"/>
              <a:t>Artistic </a:t>
            </a:r>
            <a:r>
              <a:rPr lang="en-US" sz="2600" dirty="0"/>
              <a:t>excellence in one area does not translate into excellence in </a:t>
            </a:r>
            <a:r>
              <a:rPr lang="en-US" sz="2600" dirty="0" smtClean="0"/>
              <a:t>another</a:t>
            </a:r>
            <a:endParaRPr lang="en-US" sz="26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32</a:t>
            </a:fld>
            <a:endParaRPr lang="en-US" dirty="0"/>
          </a:p>
        </p:txBody>
      </p:sp>
    </p:spTree>
    <p:extLst>
      <p:ext uri="{BB962C8B-B14F-4D97-AF65-F5344CB8AC3E}">
        <p14:creationId xmlns:p14="http://schemas.microsoft.com/office/powerpoint/2010/main" val="28918308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Creativity</a:t>
            </a:r>
            <a:endParaRPr lang="en-IN" sz="4000" b="1" dirty="0"/>
          </a:p>
        </p:txBody>
      </p:sp>
      <p:sp>
        <p:nvSpPr>
          <p:cNvPr id="4" name="Content Placeholder 3"/>
          <p:cNvSpPr>
            <a:spLocks noGrp="1"/>
          </p:cNvSpPr>
          <p:nvPr>
            <p:ph idx="1"/>
          </p:nvPr>
        </p:nvSpPr>
        <p:spPr>
          <a:xfrm>
            <a:off x="458390" y="1905000"/>
            <a:ext cx="8229600" cy="3992563"/>
          </a:xfrm>
        </p:spPr>
        <p:txBody>
          <a:bodyPr>
            <a:noAutofit/>
          </a:bodyPr>
          <a:lstStyle/>
          <a:p>
            <a:pPr marL="0" indent="0">
              <a:buNone/>
            </a:pPr>
            <a:r>
              <a:rPr lang="en-US" sz="3200" dirty="0"/>
              <a:t>Research Perspectives on </a:t>
            </a:r>
            <a:r>
              <a:rPr lang="en-US" sz="3200" dirty="0" smtClean="0"/>
              <a:t>Creativity</a:t>
            </a:r>
          </a:p>
          <a:p>
            <a:pPr hangingPunct="0"/>
            <a:r>
              <a:rPr lang="en-US" sz="2800" dirty="0" smtClean="0"/>
              <a:t>Four </a:t>
            </a:r>
            <a:r>
              <a:rPr lang="en-US" sz="2800" dirty="0"/>
              <a:t>research traditions </a:t>
            </a:r>
            <a:r>
              <a:rPr lang="en-US" sz="2800" dirty="0" smtClean="0"/>
              <a:t>dominate </a:t>
            </a:r>
            <a:r>
              <a:rPr lang="en-US" sz="2800" dirty="0"/>
              <a:t>studies of </a:t>
            </a:r>
            <a:r>
              <a:rPr lang="en-US" sz="2800" dirty="0" smtClean="0"/>
              <a:t>creativity</a:t>
            </a:r>
          </a:p>
          <a:p>
            <a:pPr lvl="1" hangingPunct="0"/>
            <a:r>
              <a:rPr lang="en-US" sz="2800" dirty="0" smtClean="0"/>
              <a:t>Person: </a:t>
            </a:r>
            <a:r>
              <a:rPr lang="en-US" sz="2800" dirty="0" smtClean="0">
                <a:solidFill>
                  <a:schemeClr val="tx1"/>
                </a:solidFill>
              </a:rPr>
              <a:t>Investigate </a:t>
            </a:r>
            <a:r>
              <a:rPr lang="en-US" sz="2800" dirty="0">
                <a:solidFill>
                  <a:schemeClr val="tx1"/>
                </a:solidFill>
              </a:rPr>
              <a:t>personality traits or other attributes associated with </a:t>
            </a:r>
            <a:r>
              <a:rPr lang="en-US" sz="2800" dirty="0" smtClean="0">
                <a:solidFill>
                  <a:schemeClr val="tx1"/>
                </a:solidFill>
              </a:rPr>
              <a:t>individuals</a:t>
            </a:r>
          </a:p>
          <a:p>
            <a:pPr lvl="1" hangingPunct="0"/>
            <a:r>
              <a:rPr lang="en-US" sz="2800" dirty="0" smtClean="0"/>
              <a:t>Process </a:t>
            </a:r>
            <a:r>
              <a:rPr lang="en-US" sz="2800" dirty="0" smtClean="0">
                <a:solidFill>
                  <a:schemeClr val="tx1"/>
                </a:solidFill>
              </a:rPr>
              <a:t>studies </a:t>
            </a:r>
            <a:r>
              <a:rPr lang="en-US" sz="2800" dirty="0">
                <a:solidFill>
                  <a:schemeClr val="tx1"/>
                </a:solidFill>
              </a:rPr>
              <a:t>look at how creativity happens</a:t>
            </a:r>
            <a:endParaRPr lang="en-US" sz="2800" dirty="0" smtClean="0"/>
          </a:p>
          <a:p>
            <a:pPr lvl="1" hangingPunct="0"/>
            <a:r>
              <a:rPr lang="en-US" sz="2800" dirty="0" smtClean="0"/>
              <a:t>Press </a:t>
            </a:r>
            <a:r>
              <a:rPr lang="en-US" sz="2800" dirty="0" smtClean="0">
                <a:solidFill>
                  <a:schemeClr val="tx1"/>
                </a:solidFill>
              </a:rPr>
              <a:t>the </a:t>
            </a:r>
            <a:r>
              <a:rPr lang="en-US" sz="2800" dirty="0">
                <a:solidFill>
                  <a:schemeClr val="tx1"/>
                </a:solidFill>
              </a:rPr>
              <a:t>environmental influences that may help or hinder creativity</a:t>
            </a:r>
            <a:endParaRPr lang="en-US" sz="2800" dirty="0" smtClean="0"/>
          </a:p>
          <a:p>
            <a:pPr lvl="1" hangingPunct="0"/>
            <a:r>
              <a:rPr lang="en-US" sz="2800" dirty="0" smtClean="0"/>
              <a:t>Product </a:t>
            </a:r>
            <a:r>
              <a:rPr lang="en-US" sz="2800" dirty="0" smtClean="0">
                <a:solidFill>
                  <a:schemeClr val="tx1"/>
                </a:solidFill>
              </a:rPr>
              <a:t>approach </a:t>
            </a:r>
            <a:r>
              <a:rPr lang="en-US" sz="2800" dirty="0">
                <a:solidFill>
                  <a:schemeClr val="tx1"/>
                </a:solidFill>
              </a:rPr>
              <a:t>focuses on actual outcomes of creativity</a:t>
            </a:r>
            <a:endParaRPr lang="en-US" sz="28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dirty="0"/>
          </a:p>
        </p:txBody>
      </p:sp>
    </p:spTree>
    <p:extLst>
      <p:ext uri="{BB962C8B-B14F-4D97-AF65-F5344CB8AC3E}">
        <p14:creationId xmlns:p14="http://schemas.microsoft.com/office/powerpoint/2010/main" val="42142589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Creativity</a:t>
            </a:r>
          </a:p>
        </p:txBody>
      </p:sp>
      <p:sp>
        <p:nvSpPr>
          <p:cNvPr id="4" name="Content Placeholder 3"/>
          <p:cNvSpPr>
            <a:spLocks noGrp="1"/>
          </p:cNvSpPr>
          <p:nvPr>
            <p:ph idx="1"/>
          </p:nvPr>
        </p:nvSpPr>
        <p:spPr>
          <a:xfrm>
            <a:off x="457200" y="1752600"/>
            <a:ext cx="8229600" cy="4495800"/>
          </a:xfrm>
        </p:spPr>
        <p:txBody>
          <a:bodyPr>
            <a:noAutofit/>
          </a:bodyPr>
          <a:lstStyle/>
          <a:p>
            <a:pPr marL="0" indent="0" hangingPunct="0">
              <a:buNone/>
            </a:pPr>
            <a:r>
              <a:rPr lang="en-US" sz="3200" dirty="0"/>
              <a:t>Research Perspectives on </a:t>
            </a:r>
            <a:r>
              <a:rPr lang="en-US" sz="3200" dirty="0" smtClean="0"/>
              <a:t>Creativity </a:t>
            </a:r>
            <a:endParaRPr lang="en-US" sz="3200" dirty="0"/>
          </a:p>
          <a:p>
            <a:pPr hangingPunct="0"/>
            <a:r>
              <a:rPr lang="en-US" sz="3000" dirty="0" smtClean="0"/>
              <a:t>The </a:t>
            </a:r>
            <a:r>
              <a:rPr lang="en-US" sz="3000" dirty="0"/>
              <a:t>C</a:t>
            </a:r>
            <a:r>
              <a:rPr lang="en-US" sz="3000" dirty="0" smtClean="0"/>
              <a:t>reative Person</a:t>
            </a:r>
            <a:endParaRPr lang="en-US" sz="3000" dirty="0"/>
          </a:p>
          <a:p>
            <a:pPr lvl="1" hangingPunct="0"/>
            <a:r>
              <a:rPr lang="en-US" sz="2800" dirty="0" smtClean="0"/>
              <a:t>Personality traits overlap with those who achieve excellence</a:t>
            </a:r>
          </a:p>
          <a:p>
            <a:pPr lvl="1" hangingPunct="0"/>
            <a:r>
              <a:rPr lang="en-US" sz="2800" dirty="0" smtClean="0"/>
              <a:t>Consistent traits of creative people</a:t>
            </a:r>
          </a:p>
          <a:p>
            <a:pPr lvl="2" hangingPunct="0"/>
            <a:r>
              <a:rPr lang="en-US" sz="2400" dirty="0" smtClean="0"/>
              <a:t>Openness to experience…highly flexible in thinking, tolerant of ambiguity</a:t>
            </a:r>
          </a:p>
          <a:p>
            <a:pPr lvl="2" hangingPunct="0"/>
            <a:r>
              <a:rPr lang="en-US" sz="2400" dirty="0" smtClean="0"/>
              <a:t>Independent (resist conventions, work alone</a:t>
            </a:r>
          </a:p>
          <a:p>
            <a:pPr lvl="2" hangingPunct="0"/>
            <a:r>
              <a:rPr lang="en-US" sz="2400" dirty="0" smtClean="0"/>
              <a:t>Intrinsic motivation</a:t>
            </a:r>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dirty="0"/>
          </a:p>
        </p:txBody>
      </p:sp>
    </p:spTree>
    <p:extLst>
      <p:ext uri="{BB962C8B-B14F-4D97-AF65-F5344CB8AC3E}">
        <p14:creationId xmlns:p14="http://schemas.microsoft.com/office/powerpoint/2010/main" val="8320169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Creativity</a:t>
            </a:r>
          </a:p>
        </p:txBody>
      </p:sp>
      <p:sp>
        <p:nvSpPr>
          <p:cNvPr id="4" name="Content Placeholder 3"/>
          <p:cNvSpPr>
            <a:spLocks noGrp="1"/>
          </p:cNvSpPr>
          <p:nvPr>
            <p:ph idx="1"/>
          </p:nvPr>
        </p:nvSpPr>
        <p:spPr>
          <a:xfrm>
            <a:off x="457200" y="1752600"/>
            <a:ext cx="8229600" cy="4495800"/>
          </a:xfrm>
        </p:spPr>
        <p:txBody>
          <a:bodyPr>
            <a:noAutofit/>
          </a:bodyPr>
          <a:lstStyle/>
          <a:p>
            <a:pPr marL="0" indent="0" hangingPunct="0">
              <a:buNone/>
            </a:pPr>
            <a:r>
              <a:rPr lang="en-US" sz="3200" dirty="0"/>
              <a:t>Research Perspectives on </a:t>
            </a:r>
            <a:r>
              <a:rPr lang="en-US" sz="3200" dirty="0" smtClean="0"/>
              <a:t>Creativity </a:t>
            </a:r>
            <a:endParaRPr lang="en-US" sz="3200" dirty="0"/>
          </a:p>
          <a:p>
            <a:pPr hangingPunct="0"/>
            <a:r>
              <a:rPr lang="en-US" sz="3000" dirty="0" smtClean="0"/>
              <a:t>The </a:t>
            </a:r>
            <a:r>
              <a:rPr lang="en-US" sz="3000" dirty="0"/>
              <a:t>C</a:t>
            </a:r>
            <a:r>
              <a:rPr lang="en-US" sz="3000" dirty="0" smtClean="0"/>
              <a:t>reative Person: 3 Broad Characteristics:</a:t>
            </a:r>
            <a:endParaRPr lang="en-US" sz="3000" dirty="0"/>
          </a:p>
          <a:p>
            <a:pPr lvl="1" hangingPunct="0"/>
            <a:r>
              <a:rPr lang="en-US" sz="2800" dirty="0" smtClean="0"/>
              <a:t>Is an expert </a:t>
            </a:r>
            <a:r>
              <a:rPr lang="en-US" sz="2800" dirty="0"/>
              <a:t>in </a:t>
            </a:r>
            <a:r>
              <a:rPr lang="en-US" sz="2800" dirty="0" smtClean="0"/>
              <a:t>his or her </a:t>
            </a:r>
            <a:r>
              <a:rPr lang="en-US" sz="2800" dirty="0"/>
              <a:t>chosen field or artistic </a:t>
            </a:r>
            <a:r>
              <a:rPr lang="en-US" sz="2800" dirty="0" smtClean="0"/>
              <a:t>medium</a:t>
            </a:r>
          </a:p>
          <a:p>
            <a:pPr lvl="1" hangingPunct="0"/>
            <a:r>
              <a:rPr lang="en-US" sz="2800" dirty="0" smtClean="0"/>
              <a:t>Possesses </a:t>
            </a:r>
            <a:r>
              <a:rPr lang="en-US" sz="2800" dirty="0"/>
              <a:t>and </a:t>
            </a:r>
            <a:r>
              <a:rPr lang="en-US" sz="2800" dirty="0" smtClean="0"/>
              <a:t>utilizes cognitive </a:t>
            </a:r>
            <a:r>
              <a:rPr lang="en-US" sz="2800" dirty="0"/>
              <a:t>skills and personality characteristics </a:t>
            </a:r>
            <a:r>
              <a:rPr lang="en-US" sz="2800" dirty="0" smtClean="0"/>
              <a:t>(mentioned above)</a:t>
            </a:r>
            <a:endParaRPr lang="en-US" sz="2800" dirty="0"/>
          </a:p>
          <a:p>
            <a:pPr lvl="1" hangingPunct="0"/>
            <a:r>
              <a:rPr lang="en-US" sz="2800" dirty="0" smtClean="0"/>
              <a:t>Is intrinsically motivated</a:t>
            </a:r>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dirty="0"/>
          </a:p>
        </p:txBody>
      </p:sp>
    </p:spTree>
    <p:extLst>
      <p:ext uri="{BB962C8B-B14F-4D97-AF65-F5344CB8AC3E}">
        <p14:creationId xmlns:p14="http://schemas.microsoft.com/office/powerpoint/2010/main" val="13419681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Excellence vs Creativity</a:t>
            </a:r>
            <a:endParaRPr lang="en-US" dirty="0"/>
          </a:p>
        </p:txBody>
      </p:sp>
      <p:sp>
        <p:nvSpPr>
          <p:cNvPr id="3" name="Text Placeholder 2"/>
          <p:cNvSpPr>
            <a:spLocks noGrp="1"/>
          </p:cNvSpPr>
          <p:nvPr>
            <p:ph type="body" idx="1"/>
          </p:nvPr>
        </p:nvSpPr>
        <p:spPr/>
        <p:txBody>
          <a:bodyPr/>
          <a:lstStyle/>
          <a:p>
            <a:r>
              <a:rPr lang="en-US" dirty="0" smtClean="0"/>
              <a:t>Excellence</a:t>
            </a:r>
            <a:endParaRPr lang="en-US" dirty="0"/>
          </a:p>
        </p:txBody>
      </p:sp>
      <p:sp>
        <p:nvSpPr>
          <p:cNvPr id="4" name="Content Placeholder 3"/>
          <p:cNvSpPr>
            <a:spLocks noGrp="1"/>
          </p:cNvSpPr>
          <p:nvPr>
            <p:ph sz="half" idx="2"/>
          </p:nvPr>
        </p:nvSpPr>
        <p:spPr/>
        <p:txBody>
          <a:bodyPr/>
          <a:lstStyle/>
          <a:p>
            <a:r>
              <a:rPr lang="en-US" dirty="0" smtClean="0"/>
              <a:t>Large knowledge base</a:t>
            </a:r>
          </a:p>
          <a:p>
            <a:r>
              <a:rPr lang="en-US" dirty="0" smtClean="0"/>
              <a:t>Commitment</a:t>
            </a:r>
          </a:p>
          <a:p>
            <a:r>
              <a:rPr lang="en-US" dirty="0" smtClean="0"/>
              <a:t>Practice</a:t>
            </a:r>
          </a:p>
          <a:p>
            <a:pPr lvl="1"/>
            <a:r>
              <a:rPr lang="en-US" dirty="0" smtClean="0"/>
              <a:t>Consistent</a:t>
            </a:r>
          </a:p>
          <a:p>
            <a:pPr lvl="1"/>
            <a:r>
              <a:rPr lang="en-US" dirty="0" smtClean="0"/>
              <a:t>Deliberate</a:t>
            </a:r>
          </a:p>
          <a:p>
            <a:pPr lvl="1"/>
            <a:r>
              <a:rPr lang="en-US" dirty="0" smtClean="0"/>
              <a:t>10-year-rule</a:t>
            </a:r>
            <a:endParaRPr lang="en-US" dirty="0"/>
          </a:p>
        </p:txBody>
      </p:sp>
      <p:sp>
        <p:nvSpPr>
          <p:cNvPr id="5" name="Text Placeholder 4"/>
          <p:cNvSpPr>
            <a:spLocks noGrp="1"/>
          </p:cNvSpPr>
          <p:nvPr>
            <p:ph type="body" sz="quarter" idx="3"/>
          </p:nvPr>
        </p:nvSpPr>
        <p:spPr/>
        <p:txBody>
          <a:bodyPr/>
          <a:lstStyle/>
          <a:p>
            <a:r>
              <a:rPr lang="en-US" dirty="0" smtClean="0"/>
              <a:t>Creativity</a:t>
            </a:r>
            <a:endParaRPr lang="en-US" dirty="0"/>
          </a:p>
        </p:txBody>
      </p:sp>
      <p:sp>
        <p:nvSpPr>
          <p:cNvPr id="6" name="Content Placeholder 5"/>
          <p:cNvSpPr>
            <a:spLocks noGrp="1"/>
          </p:cNvSpPr>
          <p:nvPr>
            <p:ph sz="quarter" idx="4"/>
          </p:nvPr>
        </p:nvSpPr>
        <p:spPr>
          <a:xfrm>
            <a:off x="4663440" y="2582334"/>
            <a:ext cx="3703320" cy="3742266"/>
          </a:xfrm>
        </p:spPr>
        <p:txBody>
          <a:bodyPr>
            <a:normAutofit lnSpcReduction="10000"/>
          </a:bodyPr>
          <a:lstStyle/>
          <a:p>
            <a:r>
              <a:rPr lang="en-US" dirty="0"/>
              <a:t>Large knowledge base</a:t>
            </a:r>
          </a:p>
          <a:p>
            <a:r>
              <a:rPr lang="en-US" dirty="0"/>
              <a:t>Commitment</a:t>
            </a:r>
          </a:p>
          <a:p>
            <a:r>
              <a:rPr lang="en-US" dirty="0"/>
              <a:t>Practice</a:t>
            </a:r>
          </a:p>
          <a:p>
            <a:pPr lvl="1"/>
            <a:r>
              <a:rPr lang="en-US" dirty="0"/>
              <a:t>Consistent</a:t>
            </a:r>
          </a:p>
          <a:p>
            <a:pPr lvl="1"/>
            <a:r>
              <a:rPr lang="en-US" dirty="0"/>
              <a:t>Deliberate</a:t>
            </a:r>
          </a:p>
          <a:p>
            <a:pPr lvl="1"/>
            <a:r>
              <a:rPr lang="en-US" dirty="0" smtClean="0"/>
              <a:t>10-year-rule</a:t>
            </a:r>
          </a:p>
          <a:p>
            <a:pPr lvl="1"/>
            <a:r>
              <a:rPr lang="en-US" dirty="0" smtClean="0"/>
              <a:t>Openness to experience</a:t>
            </a:r>
          </a:p>
          <a:p>
            <a:pPr lvl="2"/>
            <a:r>
              <a:rPr lang="en-US" dirty="0" smtClean="0"/>
              <a:t>Flexible thinking</a:t>
            </a:r>
          </a:p>
          <a:p>
            <a:pPr lvl="2"/>
            <a:r>
              <a:rPr lang="en-US" dirty="0" smtClean="0"/>
              <a:t>Tolerance for ambiguity and frustration</a:t>
            </a:r>
          </a:p>
          <a:p>
            <a:pPr lvl="2"/>
            <a:r>
              <a:rPr lang="en-US" dirty="0" smtClean="0"/>
              <a:t>Independent</a:t>
            </a:r>
          </a:p>
          <a:p>
            <a:pPr lvl="2"/>
            <a:r>
              <a:rPr lang="en-US" dirty="0" smtClean="0"/>
              <a:t>Intrinsically motivated</a:t>
            </a:r>
          </a:p>
          <a:p>
            <a:pPr lvl="2"/>
            <a:r>
              <a:rPr lang="en-US" dirty="0" smtClean="0"/>
              <a:t>Willingness to restructure problems</a:t>
            </a:r>
          </a:p>
          <a:p>
            <a:pPr lvl="2"/>
            <a:endParaRPr lang="en-US" dirty="0"/>
          </a:p>
          <a:p>
            <a:endParaRPr lang="en-US" dirty="0"/>
          </a:p>
        </p:txBody>
      </p:sp>
      <p:sp>
        <p:nvSpPr>
          <p:cNvPr id="7" name="Footer Placeholder 6"/>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36</a:t>
            </a:fld>
            <a:endParaRPr lang="en-US" dirty="0"/>
          </a:p>
        </p:txBody>
      </p:sp>
    </p:spTree>
    <p:extLst>
      <p:ext uri="{BB962C8B-B14F-4D97-AF65-F5344CB8AC3E}">
        <p14:creationId xmlns:p14="http://schemas.microsoft.com/office/powerpoint/2010/main" val="21168110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Creativity</a:t>
            </a:r>
          </a:p>
        </p:txBody>
      </p:sp>
      <p:sp>
        <p:nvSpPr>
          <p:cNvPr id="4" name="Content Placeholder 3"/>
          <p:cNvSpPr>
            <a:spLocks noGrp="1"/>
          </p:cNvSpPr>
          <p:nvPr>
            <p:ph idx="1"/>
          </p:nvPr>
        </p:nvSpPr>
        <p:spPr/>
        <p:txBody>
          <a:bodyPr>
            <a:normAutofit/>
          </a:bodyPr>
          <a:lstStyle/>
          <a:p>
            <a:pPr marL="0" indent="0" hangingPunct="0">
              <a:buNone/>
            </a:pPr>
            <a:r>
              <a:rPr lang="en-US" sz="3200" dirty="0"/>
              <a:t>Research Perspectives on </a:t>
            </a:r>
            <a:r>
              <a:rPr lang="en-US" sz="3200" dirty="0" smtClean="0"/>
              <a:t>Creativity: </a:t>
            </a:r>
            <a:r>
              <a:rPr lang="en-US" sz="3200" i="1" dirty="0" smtClean="0"/>
              <a:t>Process</a:t>
            </a:r>
            <a:endParaRPr lang="en-US" sz="3200" i="1" dirty="0"/>
          </a:p>
          <a:p>
            <a:pPr lvl="1" hangingPunct="0"/>
            <a:r>
              <a:rPr lang="en-US" sz="3200" dirty="0" smtClean="0"/>
              <a:t>Convergent thinking </a:t>
            </a:r>
          </a:p>
          <a:p>
            <a:pPr lvl="2" hangingPunct="0"/>
            <a:r>
              <a:rPr lang="en-US" sz="2800" dirty="0" smtClean="0"/>
              <a:t>One correct answer</a:t>
            </a:r>
          </a:p>
          <a:p>
            <a:pPr lvl="1" hangingPunct="0"/>
            <a:r>
              <a:rPr lang="en-US" sz="3200" dirty="0" smtClean="0"/>
              <a:t>Divergent thinking </a:t>
            </a:r>
          </a:p>
          <a:p>
            <a:pPr lvl="2" hangingPunct="0"/>
            <a:r>
              <a:rPr lang="en-US" sz="2800" dirty="0" smtClean="0"/>
              <a:t>Ability to produce </a:t>
            </a:r>
            <a:r>
              <a:rPr lang="en-US" sz="2800" dirty="0"/>
              <a:t>many different solutions to </a:t>
            </a:r>
            <a:r>
              <a:rPr lang="en-US" sz="2800" dirty="0" smtClean="0"/>
              <a:t> </a:t>
            </a:r>
            <a:r>
              <a:rPr lang="en-US" sz="2800" dirty="0"/>
              <a:t>same </a:t>
            </a:r>
            <a:r>
              <a:rPr lang="en-US" sz="2800" dirty="0" smtClean="0"/>
              <a:t>problem</a:t>
            </a:r>
          </a:p>
          <a:p>
            <a:pPr lvl="1" hangingPunct="0"/>
            <a:r>
              <a:rPr lang="en-US" sz="3200" dirty="0" smtClean="0"/>
              <a:t>Neither convergent nor divergent styles highly correlated with creativity</a:t>
            </a:r>
            <a:endParaRPr lang="en-US" dirty="0" smtClean="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37</a:t>
            </a:fld>
            <a:endParaRPr lang="en-US" dirty="0"/>
          </a:p>
        </p:txBody>
      </p:sp>
    </p:spTree>
    <p:extLst>
      <p:ext uri="{BB962C8B-B14F-4D97-AF65-F5344CB8AC3E}">
        <p14:creationId xmlns:p14="http://schemas.microsoft.com/office/powerpoint/2010/main" val="13216073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Creativity</a:t>
            </a:r>
            <a:endParaRPr lang="en-IN" sz="4000" b="1" dirty="0"/>
          </a:p>
        </p:txBody>
      </p:sp>
      <p:sp>
        <p:nvSpPr>
          <p:cNvPr id="4" name="Content Placeholder 3"/>
          <p:cNvSpPr>
            <a:spLocks noGrp="1"/>
          </p:cNvSpPr>
          <p:nvPr>
            <p:ph idx="1"/>
          </p:nvPr>
        </p:nvSpPr>
        <p:spPr>
          <a:xfrm>
            <a:off x="822959" y="1845734"/>
            <a:ext cx="7543801" cy="4326466"/>
          </a:xfrm>
        </p:spPr>
        <p:txBody>
          <a:bodyPr>
            <a:noAutofit/>
          </a:bodyPr>
          <a:lstStyle/>
          <a:p>
            <a:pPr marL="0" indent="0">
              <a:buNone/>
            </a:pPr>
            <a:r>
              <a:rPr lang="en-US" sz="3200" dirty="0"/>
              <a:t>Research Perspectives on Creativity</a:t>
            </a:r>
          </a:p>
          <a:p>
            <a:r>
              <a:rPr lang="en-US" sz="3000" dirty="0" smtClean="0"/>
              <a:t>The </a:t>
            </a:r>
            <a:r>
              <a:rPr lang="en-US" sz="3000" dirty="0"/>
              <a:t>Creative </a:t>
            </a:r>
            <a:r>
              <a:rPr lang="en-US" sz="3000" dirty="0" smtClean="0"/>
              <a:t>Process:</a:t>
            </a:r>
            <a:r>
              <a:rPr lang="en-US" sz="3000" dirty="0"/>
              <a:t> 4</a:t>
            </a:r>
            <a:r>
              <a:rPr lang="en-US" sz="3000" dirty="0" smtClean="0"/>
              <a:t> Stages </a:t>
            </a:r>
          </a:p>
          <a:p>
            <a:pPr lvl="1"/>
            <a:r>
              <a:rPr lang="en-US" sz="2400" dirty="0" smtClean="0"/>
              <a:t>Preparation</a:t>
            </a:r>
          </a:p>
          <a:p>
            <a:pPr lvl="2" hangingPunct="0"/>
            <a:r>
              <a:rPr lang="en-US" sz="2400" dirty="0" smtClean="0">
                <a:solidFill>
                  <a:schemeClr val="tx1"/>
                </a:solidFill>
              </a:rPr>
              <a:t>Info </a:t>
            </a:r>
            <a:r>
              <a:rPr lang="en-US" sz="2400" dirty="0">
                <a:solidFill>
                  <a:schemeClr val="tx1"/>
                </a:solidFill>
              </a:rPr>
              <a:t>is gathered, initial attempts to solve a problem are attempted, a variety of ideas are tossed around, and in general the stage is set for a creative solution</a:t>
            </a:r>
            <a:endParaRPr lang="en-US" sz="2200" dirty="0"/>
          </a:p>
          <a:p>
            <a:pPr lvl="1" hangingPunct="0"/>
            <a:r>
              <a:rPr lang="en-US" sz="2600" dirty="0" smtClean="0"/>
              <a:t>Incubation</a:t>
            </a:r>
          </a:p>
          <a:p>
            <a:pPr lvl="2" hangingPunct="0"/>
            <a:r>
              <a:rPr lang="en-US" sz="2400" dirty="0">
                <a:solidFill>
                  <a:schemeClr val="tx1"/>
                </a:solidFill>
              </a:rPr>
              <a:t>Attempts to find a creative solution are handled at an “unconscious” level of processing</a:t>
            </a:r>
            <a:endParaRPr lang="en-US" sz="2200" dirty="0"/>
          </a:p>
          <a:p>
            <a:pPr lvl="1" hangingPunct="0"/>
            <a:r>
              <a:rPr lang="en-US" sz="2600" dirty="0"/>
              <a:t>Illumination</a:t>
            </a:r>
          </a:p>
          <a:p>
            <a:pPr lvl="1" hangingPunct="0"/>
            <a:r>
              <a:rPr lang="en-US" sz="2600" dirty="0"/>
              <a:t>Insight</a:t>
            </a:r>
          </a:p>
          <a:p>
            <a:pPr marL="0" indent="0">
              <a:buNone/>
            </a:pPr>
            <a:endParaRPr lang="en-IN" sz="30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38</a:t>
            </a:fld>
            <a:endParaRPr lang="en-US" dirty="0"/>
          </a:p>
        </p:txBody>
      </p:sp>
    </p:spTree>
    <p:extLst>
      <p:ext uri="{BB962C8B-B14F-4D97-AF65-F5344CB8AC3E}">
        <p14:creationId xmlns:p14="http://schemas.microsoft.com/office/powerpoint/2010/main" val="31012742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Creativity</a:t>
            </a:r>
            <a:endParaRPr lang="en-IN" sz="4000" b="1" dirty="0"/>
          </a:p>
        </p:txBody>
      </p:sp>
      <p:sp>
        <p:nvSpPr>
          <p:cNvPr id="4" name="Content Placeholder 3"/>
          <p:cNvSpPr>
            <a:spLocks noGrp="1"/>
          </p:cNvSpPr>
          <p:nvPr>
            <p:ph idx="1"/>
          </p:nvPr>
        </p:nvSpPr>
        <p:spPr>
          <a:xfrm>
            <a:off x="822959" y="1845734"/>
            <a:ext cx="7543801" cy="4326466"/>
          </a:xfrm>
        </p:spPr>
        <p:txBody>
          <a:bodyPr>
            <a:noAutofit/>
          </a:bodyPr>
          <a:lstStyle/>
          <a:p>
            <a:pPr marL="0" indent="0">
              <a:buNone/>
            </a:pPr>
            <a:r>
              <a:rPr lang="en-US" sz="3200" dirty="0"/>
              <a:t>Research Perspectives on Creativity</a:t>
            </a:r>
          </a:p>
          <a:p>
            <a:r>
              <a:rPr lang="en-US" sz="3000" dirty="0" smtClean="0"/>
              <a:t>The </a:t>
            </a:r>
            <a:r>
              <a:rPr lang="en-US" sz="3000" dirty="0"/>
              <a:t>Creative </a:t>
            </a:r>
            <a:r>
              <a:rPr lang="en-US" sz="3000" dirty="0" smtClean="0"/>
              <a:t>Process:</a:t>
            </a:r>
            <a:r>
              <a:rPr lang="en-US" sz="3000" dirty="0"/>
              <a:t> 4</a:t>
            </a:r>
            <a:r>
              <a:rPr lang="en-US" sz="3000" dirty="0" smtClean="0"/>
              <a:t> Stages </a:t>
            </a:r>
          </a:p>
          <a:p>
            <a:pPr lvl="1"/>
            <a:r>
              <a:rPr lang="en-US" sz="2400" dirty="0" smtClean="0"/>
              <a:t>Preparation</a:t>
            </a:r>
          </a:p>
          <a:p>
            <a:pPr lvl="1" hangingPunct="0"/>
            <a:r>
              <a:rPr lang="en-US" sz="2600" dirty="0"/>
              <a:t>Incubation</a:t>
            </a:r>
          </a:p>
          <a:p>
            <a:pPr lvl="1" hangingPunct="0"/>
            <a:r>
              <a:rPr lang="en-US" sz="2600" dirty="0"/>
              <a:t>Illumination: </a:t>
            </a:r>
            <a:r>
              <a:rPr lang="en-US" sz="2400" dirty="0">
                <a:solidFill>
                  <a:schemeClr val="tx1"/>
                </a:solidFill>
              </a:rPr>
              <a:t>When a creative solution often emerges rapidly and unexpectedly as an insight</a:t>
            </a:r>
            <a:endParaRPr lang="en-US" sz="2200" dirty="0"/>
          </a:p>
          <a:p>
            <a:pPr lvl="1" hangingPunct="0"/>
            <a:r>
              <a:rPr lang="en-US" sz="2600" dirty="0"/>
              <a:t>Insight: </a:t>
            </a:r>
            <a:r>
              <a:rPr lang="en-US" sz="2400" dirty="0">
                <a:solidFill>
                  <a:schemeClr val="tx1"/>
                </a:solidFill>
              </a:rPr>
              <a:t>It is not a special unconscious process but rather involves the use of ordinary cognitive skills at a preconscious level</a:t>
            </a:r>
            <a:endParaRPr lang="en-IN" sz="3000" dirty="0"/>
          </a:p>
          <a:p>
            <a:pPr lvl="1"/>
            <a:r>
              <a:rPr lang="en-US" sz="2400" dirty="0" smtClean="0"/>
              <a:t>Verification: creative breakthrough worked with to give it final form…turn an insight into practical application</a:t>
            </a:r>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39</a:t>
            </a:fld>
            <a:endParaRPr lang="en-US" dirty="0"/>
          </a:p>
        </p:txBody>
      </p:sp>
    </p:spTree>
    <p:extLst>
      <p:ext uri="{BB962C8B-B14F-4D97-AF65-F5344CB8AC3E}">
        <p14:creationId xmlns:p14="http://schemas.microsoft.com/office/powerpoint/2010/main" val="28095746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z="4000" b="1" dirty="0"/>
              <a:t>The Pursuit of Excellence</a:t>
            </a:r>
          </a:p>
        </p:txBody>
      </p:sp>
      <p:sp>
        <p:nvSpPr>
          <p:cNvPr id="9" name="Content Placeholder 8"/>
          <p:cNvSpPr>
            <a:spLocks noGrp="1"/>
          </p:cNvSpPr>
          <p:nvPr>
            <p:ph idx="1"/>
          </p:nvPr>
        </p:nvSpPr>
        <p:spPr>
          <a:xfrm>
            <a:off x="822959" y="1981200"/>
            <a:ext cx="4815841" cy="3887894"/>
          </a:xfrm>
        </p:spPr>
        <p:txBody>
          <a:bodyPr>
            <a:normAutofit/>
          </a:bodyPr>
          <a:lstStyle/>
          <a:p>
            <a:pPr marL="0" indent="0">
              <a:buNone/>
            </a:pPr>
            <a:r>
              <a:rPr lang="en-US" sz="3200" dirty="0" smtClean="0"/>
              <a:t>The </a:t>
            </a:r>
            <a:r>
              <a:rPr lang="en-US" sz="3200" dirty="0"/>
              <a:t>Development of Excellence </a:t>
            </a:r>
            <a:endParaRPr lang="en-US" sz="3200" dirty="0" smtClean="0"/>
          </a:p>
          <a:p>
            <a:pPr lvl="0" hangingPunct="0"/>
            <a:r>
              <a:rPr lang="en-US" sz="3000" dirty="0"/>
              <a:t>Superior memory </a:t>
            </a:r>
            <a:r>
              <a:rPr lang="en-US" sz="3000" dirty="0" smtClean="0"/>
              <a:t>abilities? e.g., for chess players?…really it’s meaningfulness that counts</a:t>
            </a:r>
          </a:p>
          <a:p>
            <a:pPr lvl="1" hangingPunct="0"/>
            <a:r>
              <a:rPr lang="en-US" sz="2800" dirty="0" smtClean="0">
                <a:hlinkClick r:id="rId4"/>
              </a:rPr>
              <a:t>Grandmaster chess player</a:t>
            </a:r>
            <a:r>
              <a:rPr lang="en-US" sz="2800" dirty="0" smtClean="0"/>
              <a:t> </a:t>
            </a:r>
            <a:endParaRPr lang="en-US" sz="2800" dirty="0"/>
          </a:p>
        </p:txBody>
      </p:sp>
      <p:sp>
        <p:nvSpPr>
          <p:cNvPr id="2" name="Footer Placeholder 1"/>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4</a:t>
            </a:fld>
            <a:endParaRPr lang="en-US" dirty="0"/>
          </a:p>
        </p:txBody>
      </p:sp>
      <p:pic>
        <p:nvPicPr>
          <p:cNvPr id="4" name="Picture 3"/>
          <p:cNvPicPr>
            <a:picLocks noChangeAspect="1"/>
          </p:cNvPicPr>
          <p:nvPr/>
        </p:nvPicPr>
        <p:blipFill>
          <a:blip r:embed="rId5"/>
          <a:stretch>
            <a:fillRect/>
          </a:stretch>
        </p:blipFill>
        <p:spPr>
          <a:xfrm>
            <a:off x="5582343" y="2022123"/>
            <a:ext cx="2857500" cy="1600200"/>
          </a:xfrm>
          <a:prstGeom prst="rect">
            <a:avLst/>
          </a:prstGeom>
        </p:spPr>
      </p:pic>
      <p:pic>
        <p:nvPicPr>
          <p:cNvPr id="3" name="rWuJqCwfjjc"/>
          <p:cNvPicPr>
            <a:picLocks noRot="1" noChangeAspect="1"/>
          </p:cNvPicPr>
          <p:nvPr>
            <a:videoFile r:link="rId1"/>
          </p:nvPr>
        </p:nvPicPr>
        <p:blipFill>
          <a:blip r:embed="rId6"/>
          <a:stretch>
            <a:fillRect/>
          </a:stretch>
        </p:blipFill>
        <p:spPr>
          <a:xfrm>
            <a:off x="5181600" y="3979476"/>
            <a:ext cx="3048000" cy="1714500"/>
          </a:xfrm>
          <a:prstGeom prst="rect">
            <a:avLst/>
          </a:prstGeom>
        </p:spPr>
      </p:pic>
    </p:spTree>
    <p:extLst>
      <p:ext uri="{BB962C8B-B14F-4D97-AF65-F5344CB8AC3E}">
        <p14:creationId xmlns:p14="http://schemas.microsoft.com/office/powerpoint/2010/main" val="2422801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Creativity</a:t>
            </a:r>
          </a:p>
        </p:txBody>
      </p:sp>
      <p:sp>
        <p:nvSpPr>
          <p:cNvPr id="4" name="Content Placeholder 3"/>
          <p:cNvSpPr>
            <a:spLocks noGrp="1"/>
          </p:cNvSpPr>
          <p:nvPr>
            <p:ph idx="1"/>
          </p:nvPr>
        </p:nvSpPr>
        <p:spPr/>
        <p:txBody>
          <a:bodyPr>
            <a:normAutofit/>
          </a:bodyPr>
          <a:lstStyle/>
          <a:p>
            <a:pPr marL="0" indent="0">
              <a:buNone/>
            </a:pPr>
            <a:r>
              <a:rPr lang="en-US" dirty="0"/>
              <a:t>Left Brain/Right Brain and </a:t>
            </a:r>
            <a:r>
              <a:rPr lang="en-US" dirty="0" smtClean="0"/>
              <a:t>Creativity</a:t>
            </a:r>
          </a:p>
          <a:p>
            <a:pPr lvl="0" hangingPunct="0"/>
            <a:r>
              <a:rPr lang="en-US" sz="3000" dirty="0"/>
              <a:t>Left brain: Logical and rational thinking</a:t>
            </a:r>
          </a:p>
          <a:p>
            <a:pPr lvl="0" hangingPunct="0"/>
            <a:r>
              <a:rPr lang="en-US" sz="3000" dirty="0"/>
              <a:t>Right brain: Creative, holistic, and </a:t>
            </a:r>
            <a:r>
              <a:rPr lang="en-US" sz="3000" dirty="0" smtClean="0"/>
              <a:t>artistic </a:t>
            </a:r>
            <a:r>
              <a:rPr lang="en-US" sz="3000" dirty="0"/>
              <a:t>processes</a:t>
            </a:r>
          </a:p>
          <a:p>
            <a:pPr lvl="0" hangingPunct="0"/>
            <a:r>
              <a:rPr lang="en-US" sz="3000" dirty="0"/>
              <a:t>Both </a:t>
            </a:r>
            <a:r>
              <a:rPr lang="en-US" sz="3000" dirty="0" smtClean="0"/>
              <a:t>hemispheres involved </a:t>
            </a:r>
            <a:r>
              <a:rPr lang="en-US" sz="3000" dirty="0"/>
              <a:t>in both styles of </a:t>
            </a:r>
            <a:r>
              <a:rPr lang="en-US" sz="3000" dirty="0" smtClean="0"/>
              <a:t>thinking, difference between the two is a matter of emphasis</a:t>
            </a:r>
            <a:endParaRPr lang="en-US" sz="3000" dirty="0"/>
          </a:p>
          <a:p>
            <a:pPr marL="0" indent="0">
              <a:buNone/>
            </a:pPr>
            <a:endParaRPr lang="en-US" sz="30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40</a:t>
            </a:fld>
            <a:endParaRPr lang="en-US" dirty="0"/>
          </a:p>
        </p:txBody>
      </p:sp>
    </p:spTree>
    <p:extLst>
      <p:ext uri="{BB962C8B-B14F-4D97-AF65-F5344CB8AC3E}">
        <p14:creationId xmlns:p14="http://schemas.microsoft.com/office/powerpoint/2010/main" val="2112770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Creativity</a:t>
            </a:r>
          </a:p>
        </p:txBody>
      </p:sp>
      <p:sp>
        <p:nvSpPr>
          <p:cNvPr id="4" name="Content Placeholder 3"/>
          <p:cNvSpPr>
            <a:spLocks noGrp="1"/>
          </p:cNvSpPr>
          <p:nvPr>
            <p:ph idx="1"/>
          </p:nvPr>
        </p:nvSpPr>
        <p:spPr>
          <a:xfrm>
            <a:off x="457200" y="1828800"/>
            <a:ext cx="8229600" cy="4527550"/>
          </a:xfrm>
        </p:spPr>
        <p:txBody>
          <a:bodyPr>
            <a:normAutofit/>
          </a:bodyPr>
          <a:lstStyle/>
          <a:p>
            <a:pPr marL="0" indent="0">
              <a:buNone/>
            </a:pPr>
            <a:r>
              <a:rPr lang="en-US" sz="3800" dirty="0" smtClean="0"/>
              <a:t>Creative Environments or </a:t>
            </a:r>
            <a:r>
              <a:rPr lang="en-US" sz="3800" i="1" dirty="0" smtClean="0"/>
              <a:t>Press</a:t>
            </a:r>
          </a:p>
          <a:p>
            <a:pPr lvl="1"/>
            <a:r>
              <a:rPr lang="en-US" sz="2400" dirty="0" smtClean="0"/>
              <a:t>Creativity correlates </a:t>
            </a:r>
            <a:r>
              <a:rPr lang="en-US" sz="2400" dirty="0"/>
              <a:t>with supportive </a:t>
            </a:r>
            <a:r>
              <a:rPr lang="en-US" sz="2400" dirty="0" smtClean="0"/>
              <a:t>environments</a:t>
            </a:r>
            <a:r>
              <a:rPr lang="en-US" sz="2400" dirty="0"/>
              <a:t> </a:t>
            </a:r>
            <a:endParaRPr lang="en-US" sz="2400" dirty="0" smtClean="0"/>
          </a:p>
          <a:p>
            <a:pPr lvl="1"/>
            <a:r>
              <a:rPr lang="en-US" sz="2400" dirty="0"/>
              <a:t>Families of creative people </a:t>
            </a:r>
            <a:r>
              <a:rPr lang="en-US" sz="2400" dirty="0" smtClean="0"/>
              <a:t>share characteristics</a:t>
            </a:r>
          </a:p>
          <a:p>
            <a:pPr lvl="1"/>
            <a:r>
              <a:rPr lang="en-US" sz="2400" dirty="0" smtClean="0"/>
              <a:t>Little or no genetic </a:t>
            </a:r>
            <a:r>
              <a:rPr lang="en-US" sz="2400" dirty="0"/>
              <a:t>influences on creativity </a:t>
            </a:r>
            <a:endParaRPr lang="en-US" sz="2400" dirty="0" smtClean="0"/>
          </a:p>
          <a:p>
            <a:pPr lvl="1"/>
            <a:r>
              <a:rPr lang="en-US" sz="2400" dirty="0"/>
              <a:t>Work environments that encourage exploration and diversity of thinking </a:t>
            </a:r>
            <a:r>
              <a:rPr lang="en-US" sz="2400" dirty="0" smtClean="0"/>
              <a:t>foster creativity</a:t>
            </a:r>
          </a:p>
          <a:p>
            <a:pPr lvl="1"/>
            <a:r>
              <a:rPr lang="en-US" sz="2400" dirty="0" smtClean="0"/>
              <a:t>Certain places foster more creativity than others</a:t>
            </a:r>
          </a:p>
          <a:p>
            <a:pPr lvl="1"/>
            <a:r>
              <a:rPr lang="en-US" sz="2400" dirty="0" smtClean="0"/>
              <a:t>Certain settings more conducive to creativity than others</a:t>
            </a:r>
          </a:p>
          <a:p>
            <a:pPr lvl="1"/>
            <a:r>
              <a:rPr lang="en-US" sz="2400" dirty="0" smtClean="0"/>
              <a:t>Certain historical periods nourished creativity</a:t>
            </a:r>
            <a:endParaRPr lang="en-US" sz="2400" dirty="0"/>
          </a:p>
          <a:p>
            <a:pPr lvl="2"/>
            <a:r>
              <a:rPr lang="en-US" sz="2000" dirty="0" smtClean="0"/>
              <a:t>E.g., Italian Renaissance</a:t>
            </a:r>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41</a:t>
            </a:fld>
            <a:endParaRPr lang="en-US" dirty="0"/>
          </a:p>
        </p:txBody>
      </p:sp>
    </p:spTree>
    <p:extLst>
      <p:ext uri="{BB962C8B-B14F-4D97-AF65-F5344CB8AC3E}">
        <p14:creationId xmlns:p14="http://schemas.microsoft.com/office/powerpoint/2010/main" val="14146593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Creativity</a:t>
            </a:r>
          </a:p>
        </p:txBody>
      </p:sp>
      <p:sp>
        <p:nvSpPr>
          <p:cNvPr id="4" name="Content Placeholder 3"/>
          <p:cNvSpPr>
            <a:spLocks noGrp="1"/>
          </p:cNvSpPr>
          <p:nvPr>
            <p:ph idx="1"/>
          </p:nvPr>
        </p:nvSpPr>
        <p:spPr/>
        <p:txBody>
          <a:bodyPr/>
          <a:lstStyle/>
          <a:p>
            <a:pPr marL="0" indent="0">
              <a:buNone/>
            </a:pPr>
            <a:r>
              <a:rPr lang="en-US" sz="2800" dirty="0" smtClean="0"/>
              <a:t>Creativity</a:t>
            </a:r>
          </a:p>
          <a:p>
            <a:r>
              <a:rPr lang="en-US" sz="2800" dirty="0" smtClean="0"/>
              <a:t>The </a:t>
            </a:r>
            <a:r>
              <a:rPr lang="en-US" sz="2800" dirty="0"/>
              <a:t>P</a:t>
            </a:r>
            <a:r>
              <a:rPr lang="en-US" sz="2800" dirty="0" smtClean="0"/>
              <a:t>roduct Approach </a:t>
            </a:r>
            <a:r>
              <a:rPr lang="en-US" sz="2800" dirty="0"/>
              <a:t>to </a:t>
            </a:r>
            <a:r>
              <a:rPr lang="en-US" sz="2800" dirty="0" smtClean="0"/>
              <a:t>Creativity</a:t>
            </a:r>
          </a:p>
          <a:p>
            <a:pPr lvl="1"/>
            <a:r>
              <a:rPr lang="en-US" sz="2800" dirty="0"/>
              <a:t>F</a:t>
            </a:r>
            <a:r>
              <a:rPr lang="en-US" sz="2800" dirty="0" smtClean="0"/>
              <a:t>ocuses </a:t>
            </a:r>
            <a:r>
              <a:rPr lang="en-US" sz="2800" dirty="0"/>
              <a:t>on the outcomes of creativity</a:t>
            </a:r>
            <a:r>
              <a:rPr lang="en-US" sz="2800" dirty="0" smtClean="0"/>
              <a:t> </a:t>
            </a:r>
          </a:p>
          <a:p>
            <a:pPr lvl="1"/>
            <a:r>
              <a:rPr lang="en-US" sz="2800" dirty="0" smtClean="0"/>
              <a:t>Objective if products are quantifiable</a:t>
            </a:r>
          </a:p>
          <a:p>
            <a:pPr marL="0" indent="0">
              <a:buNone/>
            </a:pPr>
            <a:endParaRPr lang="en-US" dirty="0"/>
          </a:p>
          <a:p>
            <a:pPr marL="0" indent="0">
              <a:buNone/>
            </a:pPr>
            <a:endParaRPr lang="en-US"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42</a:t>
            </a:fld>
            <a:endParaRPr lang="en-US" dirty="0"/>
          </a:p>
        </p:txBody>
      </p:sp>
    </p:spTree>
    <p:extLst>
      <p:ext uri="{BB962C8B-B14F-4D97-AF65-F5344CB8AC3E}">
        <p14:creationId xmlns:p14="http://schemas.microsoft.com/office/powerpoint/2010/main" val="24613228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smtClean="0"/>
              <a:t>Genius</a:t>
            </a:r>
            <a:endParaRPr lang="en-US" sz="4000" b="1" dirty="0"/>
          </a:p>
        </p:txBody>
      </p:sp>
      <p:sp>
        <p:nvSpPr>
          <p:cNvPr id="4" name="Content Placeholder 3"/>
          <p:cNvSpPr>
            <a:spLocks noGrp="1"/>
          </p:cNvSpPr>
          <p:nvPr>
            <p:ph idx="1"/>
          </p:nvPr>
        </p:nvSpPr>
        <p:spPr/>
        <p:txBody>
          <a:bodyPr>
            <a:normAutofit lnSpcReduction="10000"/>
          </a:bodyPr>
          <a:lstStyle/>
          <a:p>
            <a:pPr lvl="0" hangingPunct="0"/>
            <a:r>
              <a:rPr lang="en-US" sz="3000" dirty="0" smtClean="0"/>
              <a:t>Denotes person of extraordinary </a:t>
            </a:r>
            <a:r>
              <a:rPr lang="en-US" sz="3000" dirty="0"/>
              <a:t>creativity and inventiveness</a:t>
            </a:r>
          </a:p>
          <a:p>
            <a:pPr lvl="0" hangingPunct="0"/>
            <a:r>
              <a:rPr lang="en-US" sz="3000" dirty="0" smtClean="0"/>
              <a:t>Howard Gardner’s 1993 study</a:t>
            </a:r>
          </a:p>
          <a:p>
            <a:pPr lvl="1" hangingPunct="0"/>
            <a:r>
              <a:rPr lang="en-US" dirty="0" smtClean="0"/>
              <a:t>Geniuses intensely </a:t>
            </a:r>
            <a:r>
              <a:rPr lang="en-US" dirty="0"/>
              <a:t>dedicated and </a:t>
            </a:r>
            <a:r>
              <a:rPr lang="en-US" dirty="0" smtClean="0"/>
              <a:t>committed, </a:t>
            </a:r>
            <a:r>
              <a:rPr lang="en-US" dirty="0"/>
              <a:t>extremely motivated, willing to work long and </a:t>
            </a:r>
            <a:r>
              <a:rPr lang="en-US" dirty="0" smtClean="0"/>
              <a:t>hard in </a:t>
            </a:r>
            <a:r>
              <a:rPr lang="en-US" dirty="0"/>
              <a:t>search for deeper </a:t>
            </a:r>
            <a:r>
              <a:rPr lang="en-US" dirty="0" smtClean="0"/>
              <a:t>knowledge </a:t>
            </a:r>
          </a:p>
          <a:p>
            <a:pPr lvl="1" hangingPunct="0"/>
            <a:r>
              <a:rPr lang="en-US" sz="2600" dirty="0" smtClean="0"/>
              <a:t>Showed geniuses as loners, arrogant, and ruthless</a:t>
            </a:r>
            <a:endParaRPr lang="en-US" sz="2600" dirty="0"/>
          </a:p>
          <a:p>
            <a:pPr lvl="1" hangingPunct="0"/>
            <a:r>
              <a:rPr lang="en-US" sz="2600" dirty="0" smtClean="0"/>
              <a:t>Many creative geniuses make Faustian bargain (sacrifice some important to become creative and famous)</a:t>
            </a:r>
          </a:p>
          <a:p>
            <a:pPr lvl="1" hangingPunct="0"/>
            <a:r>
              <a:rPr lang="en-US" sz="2600" dirty="0" smtClean="0"/>
              <a:t>Genius has both costs and rewards</a:t>
            </a:r>
            <a:endParaRPr lang="en-US" sz="26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43</a:t>
            </a:fld>
            <a:endParaRPr lang="en-US" dirty="0"/>
          </a:p>
        </p:txBody>
      </p:sp>
    </p:spTree>
    <p:extLst>
      <p:ext uri="{BB962C8B-B14F-4D97-AF65-F5344CB8AC3E}">
        <p14:creationId xmlns:p14="http://schemas.microsoft.com/office/powerpoint/2010/main" val="27455164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Genius</a:t>
            </a:r>
          </a:p>
        </p:txBody>
      </p:sp>
      <p:sp>
        <p:nvSpPr>
          <p:cNvPr id="4" name="Content Placeholder 3"/>
          <p:cNvSpPr>
            <a:spLocks noGrp="1"/>
          </p:cNvSpPr>
          <p:nvPr>
            <p:ph idx="1"/>
          </p:nvPr>
        </p:nvSpPr>
        <p:spPr/>
        <p:txBody>
          <a:bodyPr>
            <a:normAutofit/>
          </a:bodyPr>
          <a:lstStyle/>
          <a:p>
            <a:pPr marL="0" indent="0">
              <a:buNone/>
            </a:pPr>
            <a:r>
              <a:rPr lang="en-US" sz="3500" dirty="0"/>
              <a:t>Genius and </a:t>
            </a:r>
            <a:r>
              <a:rPr lang="en-US" sz="3500" dirty="0" smtClean="0"/>
              <a:t>Madness </a:t>
            </a:r>
            <a:endParaRPr lang="en-US" sz="3500" dirty="0"/>
          </a:p>
          <a:p>
            <a:pPr lvl="0" hangingPunct="0"/>
            <a:r>
              <a:rPr lang="en-US" sz="2400" dirty="0" smtClean="0"/>
              <a:t>Cost </a:t>
            </a:r>
            <a:r>
              <a:rPr lang="en-US" sz="2400" dirty="0"/>
              <a:t>for some highly creative people is mental illness</a:t>
            </a:r>
          </a:p>
          <a:p>
            <a:pPr lvl="0" hangingPunct="0"/>
            <a:r>
              <a:rPr lang="en-US" sz="2400" dirty="0"/>
              <a:t>Relationship between creativity and </a:t>
            </a:r>
            <a:r>
              <a:rPr lang="en-US" sz="2400" dirty="0" smtClean="0"/>
              <a:t>madness…a MYTH</a:t>
            </a:r>
            <a:endParaRPr lang="en-US" sz="2400" dirty="0"/>
          </a:p>
          <a:p>
            <a:pPr marL="0" indent="0">
              <a:buNone/>
            </a:pPr>
            <a:endParaRPr lang="en-US"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dirty="0"/>
          </a:p>
        </p:txBody>
      </p:sp>
    </p:spTree>
    <p:extLst>
      <p:ext uri="{BB962C8B-B14F-4D97-AF65-F5344CB8AC3E}">
        <p14:creationId xmlns:p14="http://schemas.microsoft.com/office/powerpoint/2010/main" val="7743700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z="4000" b="1" dirty="0"/>
              <a:t>The Pursuit of Excellence</a:t>
            </a:r>
          </a:p>
        </p:txBody>
      </p:sp>
      <p:sp>
        <p:nvSpPr>
          <p:cNvPr id="9" name="Content Placeholder 8"/>
          <p:cNvSpPr>
            <a:spLocks noGrp="1"/>
          </p:cNvSpPr>
          <p:nvPr>
            <p:ph idx="1"/>
          </p:nvPr>
        </p:nvSpPr>
        <p:spPr/>
        <p:txBody>
          <a:bodyPr>
            <a:normAutofit lnSpcReduction="10000"/>
          </a:bodyPr>
          <a:lstStyle/>
          <a:p>
            <a:pPr marL="0" indent="0">
              <a:buNone/>
            </a:pPr>
            <a:r>
              <a:rPr lang="en-US" sz="3200" dirty="0" smtClean="0"/>
              <a:t>The </a:t>
            </a:r>
            <a:r>
              <a:rPr lang="en-US" sz="3200" dirty="0"/>
              <a:t>Development of Excellence </a:t>
            </a:r>
            <a:endParaRPr lang="en-US" sz="3200" dirty="0" smtClean="0"/>
          </a:p>
          <a:p>
            <a:pPr lvl="0" hangingPunct="0"/>
            <a:r>
              <a:rPr lang="en-US" sz="2800" dirty="0" smtClean="0"/>
              <a:t>Cognitive skills</a:t>
            </a:r>
          </a:p>
          <a:p>
            <a:pPr lvl="1" hangingPunct="0"/>
            <a:r>
              <a:rPr lang="en-US" sz="2600" dirty="0" smtClean="0"/>
              <a:t>Large knowledge base of chosen domain with well-organized cognitive schema</a:t>
            </a:r>
          </a:p>
          <a:p>
            <a:pPr marL="201168" lvl="1" indent="0" hangingPunct="0">
              <a:buNone/>
            </a:pPr>
            <a:r>
              <a:rPr lang="en-US" sz="2800" dirty="0" smtClean="0"/>
              <a:t>Commitment to domain</a:t>
            </a:r>
          </a:p>
          <a:p>
            <a:pPr marL="201168" lvl="1" indent="0" hangingPunct="0">
              <a:buNone/>
            </a:pPr>
            <a:r>
              <a:rPr lang="en-US" sz="2800" dirty="0" smtClean="0"/>
              <a:t>Extensive and consistent practice**</a:t>
            </a:r>
          </a:p>
          <a:p>
            <a:pPr lvl="2" hangingPunct="0"/>
            <a:r>
              <a:rPr lang="en-US" sz="2200" dirty="0" smtClean="0"/>
              <a:t>Often begin to practice early in life</a:t>
            </a:r>
          </a:p>
          <a:p>
            <a:pPr lvl="2" hangingPunct="0"/>
            <a:r>
              <a:rPr lang="en-US" sz="2200" dirty="0" smtClean="0"/>
              <a:t>Practice more hours (each day/week)</a:t>
            </a:r>
          </a:p>
          <a:p>
            <a:pPr lvl="2" hangingPunct="0"/>
            <a:r>
              <a:rPr lang="en-US" sz="2200" dirty="0" smtClean="0"/>
              <a:t>Consistent practice</a:t>
            </a:r>
          </a:p>
          <a:p>
            <a:pPr lvl="2" hangingPunct="0"/>
            <a:r>
              <a:rPr lang="en-US" sz="2200" dirty="0" smtClean="0"/>
              <a:t>Deliberate practice: focused, planned, concentrated, effortful</a:t>
            </a:r>
            <a:endParaRPr lang="en-US" sz="2200" dirty="0"/>
          </a:p>
        </p:txBody>
      </p:sp>
      <p:sp>
        <p:nvSpPr>
          <p:cNvPr id="2" name="Footer Placeholder 1"/>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5</a:t>
            </a:fld>
            <a:endParaRPr lang="en-US" dirty="0"/>
          </a:p>
        </p:txBody>
      </p:sp>
    </p:spTree>
    <p:extLst>
      <p:ext uri="{BB962C8B-B14F-4D97-AF65-F5344CB8AC3E}">
        <p14:creationId xmlns:p14="http://schemas.microsoft.com/office/powerpoint/2010/main" val="460425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z="4000" b="1" dirty="0"/>
              <a:t>The Pursuit of Excellence</a:t>
            </a:r>
          </a:p>
        </p:txBody>
      </p:sp>
      <p:sp>
        <p:nvSpPr>
          <p:cNvPr id="9" name="Content Placeholder 8"/>
          <p:cNvSpPr>
            <a:spLocks noGrp="1"/>
          </p:cNvSpPr>
          <p:nvPr>
            <p:ph idx="1"/>
          </p:nvPr>
        </p:nvSpPr>
        <p:spPr/>
        <p:txBody>
          <a:bodyPr>
            <a:normAutofit/>
          </a:bodyPr>
          <a:lstStyle/>
          <a:p>
            <a:pPr marL="0" indent="0">
              <a:buNone/>
            </a:pPr>
            <a:r>
              <a:rPr lang="en-US" sz="3200" dirty="0" smtClean="0"/>
              <a:t>The </a:t>
            </a:r>
            <a:r>
              <a:rPr lang="en-US" sz="3200" dirty="0"/>
              <a:t>Development of Excellence </a:t>
            </a:r>
            <a:endParaRPr lang="en-US" sz="3200" dirty="0" smtClean="0"/>
          </a:p>
          <a:p>
            <a:pPr marL="0" indent="0">
              <a:buNone/>
            </a:pPr>
            <a:r>
              <a:rPr lang="en-US" sz="2800" dirty="0" smtClean="0"/>
              <a:t>10,000 Hours Claim</a:t>
            </a:r>
          </a:p>
          <a:p>
            <a:pPr lvl="1"/>
            <a:r>
              <a:rPr lang="en-US" sz="2600" dirty="0" smtClean="0"/>
              <a:t>Ericson has said this is untrue and an inaccurate representation of his research</a:t>
            </a:r>
          </a:p>
          <a:p>
            <a:pPr lvl="1"/>
            <a:r>
              <a:rPr lang="en-US" sz="2600" dirty="0" smtClean="0"/>
              <a:t>Excellence in some skills may take more than 10,000 hours, other less than 10,000</a:t>
            </a:r>
          </a:p>
        </p:txBody>
      </p:sp>
      <p:sp>
        <p:nvSpPr>
          <p:cNvPr id="2" name="Footer Placeholder 1"/>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6</a:t>
            </a:fld>
            <a:endParaRPr lang="en-US" dirty="0"/>
          </a:p>
        </p:txBody>
      </p:sp>
    </p:spTree>
    <p:extLst>
      <p:ext uri="{BB962C8B-B14F-4D97-AF65-F5344CB8AC3E}">
        <p14:creationId xmlns:p14="http://schemas.microsoft.com/office/powerpoint/2010/main" val="842877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z="4000" b="1" dirty="0"/>
              <a:t>The Pursuit of Excellence</a:t>
            </a:r>
          </a:p>
        </p:txBody>
      </p:sp>
      <p:sp>
        <p:nvSpPr>
          <p:cNvPr id="9" name="Content Placeholder 8"/>
          <p:cNvSpPr>
            <a:spLocks noGrp="1"/>
          </p:cNvSpPr>
          <p:nvPr>
            <p:ph idx="1"/>
          </p:nvPr>
        </p:nvSpPr>
        <p:spPr/>
        <p:txBody>
          <a:bodyPr>
            <a:normAutofit/>
          </a:bodyPr>
          <a:lstStyle/>
          <a:p>
            <a:pPr marL="0" indent="0">
              <a:buNone/>
            </a:pPr>
            <a:r>
              <a:rPr lang="en-US" sz="3200" dirty="0" smtClean="0"/>
              <a:t>The </a:t>
            </a:r>
            <a:r>
              <a:rPr lang="en-US" sz="3200" dirty="0"/>
              <a:t>Development of Excellence </a:t>
            </a:r>
            <a:endParaRPr lang="en-US" sz="3200" dirty="0" smtClean="0"/>
          </a:p>
          <a:p>
            <a:pPr lvl="0" hangingPunct="0"/>
            <a:r>
              <a:rPr lang="en-US" sz="3000" dirty="0" smtClean="0"/>
              <a:t>Over-practice </a:t>
            </a:r>
            <a:r>
              <a:rPr lang="en-US" sz="3000" dirty="0"/>
              <a:t>is </a:t>
            </a:r>
            <a:r>
              <a:rPr lang="en-US" sz="3000" dirty="0" smtClean="0"/>
              <a:t>harmful</a:t>
            </a:r>
          </a:p>
          <a:p>
            <a:pPr lvl="1" hangingPunct="0"/>
            <a:r>
              <a:rPr lang="en-US" sz="2800" dirty="0" smtClean="0">
                <a:solidFill>
                  <a:schemeClr val="tx1"/>
                </a:solidFill>
              </a:rPr>
              <a:t>Recognized </a:t>
            </a:r>
            <a:r>
              <a:rPr lang="en-US" sz="2800" dirty="0">
                <a:solidFill>
                  <a:schemeClr val="tx1"/>
                </a:solidFill>
              </a:rPr>
              <a:t>danger to what is known as </a:t>
            </a:r>
            <a:r>
              <a:rPr lang="en-US" sz="2800" dirty="0" smtClean="0">
                <a:solidFill>
                  <a:schemeClr val="tx1"/>
                </a:solidFill>
              </a:rPr>
              <a:t>overtraining</a:t>
            </a:r>
          </a:p>
          <a:p>
            <a:pPr lvl="1" hangingPunct="0"/>
            <a:r>
              <a:rPr lang="en-US" sz="2800" dirty="0" smtClean="0">
                <a:solidFill>
                  <a:schemeClr val="tx1"/>
                </a:solidFill>
              </a:rPr>
              <a:t>Excellence requires </a:t>
            </a:r>
            <a:r>
              <a:rPr lang="en-US" sz="2800" dirty="0">
                <a:solidFill>
                  <a:schemeClr val="tx1"/>
                </a:solidFill>
              </a:rPr>
              <a:t>a sensible balance of hard work and </a:t>
            </a:r>
            <a:r>
              <a:rPr lang="en-US" sz="2800" dirty="0" smtClean="0">
                <a:solidFill>
                  <a:schemeClr val="tx1"/>
                </a:solidFill>
              </a:rPr>
              <a:t>rest (practice about 4 </a:t>
            </a:r>
            <a:r>
              <a:rPr lang="en-US" sz="2800" dirty="0" err="1" smtClean="0">
                <a:solidFill>
                  <a:schemeClr val="tx1"/>
                </a:solidFill>
              </a:rPr>
              <a:t>hr</a:t>
            </a:r>
            <a:r>
              <a:rPr lang="en-US" sz="2800" dirty="0" smtClean="0">
                <a:solidFill>
                  <a:schemeClr val="tx1"/>
                </a:solidFill>
              </a:rPr>
              <a:t>/day by those who achieve high level of excellence)</a:t>
            </a:r>
            <a:endParaRPr lang="en-US" sz="2800" dirty="0"/>
          </a:p>
        </p:txBody>
      </p:sp>
      <p:sp>
        <p:nvSpPr>
          <p:cNvPr id="2" name="Footer Placeholder 1"/>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7</a:t>
            </a:fld>
            <a:endParaRPr lang="en-US" dirty="0"/>
          </a:p>
        </p:txBody>
      </p:sp>
    </p:spTree>
    <p:extLst>
      <p:ext uri="{BB962C8B-B14F-4D97-AF65-F5344CB8AC3E}">
        <p14:creationId xmlns:p14="http://schemas.microsoft.com/office/powerpoint/2010/main" val="36687399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z="4000" b="1" dirty="0"/>
              <a:t>The Pursuit of Excellence</a:t>
            </a:r>
          </a:p>
        </p:txBody>
      </p:sp>
      <p:sp>
        <p:nvSpPr>
          <p:cNvPr id="9" name="Content Placeholder 8"/>
          <p:cNvSpPr>
            <a:spLocks noGrp="1"/>
          </p:cNvSpPr>
          <p:nvPr>
            <p:ph idx="1"/>
          </p:nvPr>
        </p:nvSpPr>
        <p:spPr>
          <a:xfrm>
            <a:off x="822959" y="1845734"/>
            <a:ext cx="7863841" cy="2573866"/>
          </a:xfrm>
        </p:spPr>
        <p:txBody>
          <a:bodyPr>
            <a:noAutofit/>
          </a:bodyPr>
          <a:lstStyle/>
          <a:p>
            <a:pPr marL="0" indent="0">
              <a:buNone/>
            </a:pPr>
            <a:r>
              <a:rPr lang="en-US" sz="3000" dirty="0"/>
              <a:t>The Development of </a:t>
            </a:r>
            <a:r>
              <a:rPr lang="en-US" sz="3000" dirty="0" smtClean="0"/>
              <a:t>Excellence: </a:t>
            </a:r>
            <a:r>
              <a:rPr lang="en-US" sz="3000" dirty="0"/>
              <a:t>The </a:t>
            </a:r>
            <a:r>
              <a:rPr lang="en-US" sz="3000" dirty="0" smtClean="0"/>
              <a:t>10-Yr Rule</a:t>
            </a:r>
            <a:endParaRPr lang="en-US" sz="3000" dirty="0"/>
          </a:p>
          <a:p>
            <a:pPr lvl="0" hangingPunct="0"/>
            <a:r>
              <a:rPr lang="en-US" sz="3000" dirty="0" smtClean="0"/>
              <a:t>It takes </a:t>
            </a:r>
            <a:r>
              <a:rPr lang="en-US" sz="3000" dirty="0"/>
              <a:t>at least </a:t>
            </a:r>
            <a:r>
              <a:rPr lang="en-US" sz="3000" dirty="0" smtClean="0"/>
              <a:t>10 years </a:t>
            </a:r>
            <a:r>
              <a:rPr lang="en-US" sz="3000" dirty="0"/>
              <a:t>of dedicated, consistent practice to attain a high level of excellence</a:t>
            </a:r>
          </a:p>
          <a:p>
            <a:pPr lvl="0" hangingPunct="0"/>
            <a:r>
              <a:rPr lang="en-US" sz="3000" dirty="0" smtClean="0"/>
              <a:t>Peak age varies: </a:t>
            </a:r>
            <a:r>
              <a:rPr lang="en-US" sz="3000" dirty="0">
                <a:solidFill>
                  <a:schemeClr val="tx1"/>
                </a:solidFill>
              </a:rPr>
              <a:t>Age at which people generally attain recognition and make their big breakthroughs varies across </a:t>
            </a:r>
            <a:r>
              <a:rPr lang="en-US" sz="3000" dirty="0" smtClean="0">
                <a:solidFill>
                  <a:schemeClr val="tx1"/>
                </a:solidFill>
              </a:rPr>
              <a:t>disciplines</a:t>
            </a:r>
          </a:p>
          <a:p>
            <a:pPr lvl="1" hangingPunct="0"/>
            <a:r>
              <a:rPr lang="en-US" sz="2800" dirty="0" smtClean="0">
                <a:solidFill>
                  <a:schemeClr val="tx1"/>
                </a:solidFill>
              </a:rPr>
              <a:t>Frank Lloyd Wright (age 69) </a:t>
            </a:r>
            <a:r>
              <a:rPr lang="en-US" sz="2800" dirty="0" err="1" smtClean="0">
                <a:solidFill>
                  <a:schemeClr val="tx1"/>
                </a:solidFill>
              </a:rPr>
              <a:t>Fallingwater</a:t>
            </a:r>
            <a:r>
              <a:rPr lang="en-US" sz="2800" dirty="0" smtClean="0">
                <a:solidFill>
                  <a:schemeClr val="tx1"/>
                </a:solidFill>
              </a:rPr>
              <a:t> house </a:t>
            </a:r>
          </a:p>
          <a:p>
            <a:pPr lvl="1" hangingPunct="0"/>
            <a:r>
              <a:rPr lang="en-US" sz="2800" dirty="0" err="1" smtClean="0">
                <a:hlinkClick r:id="rId4"/>
              </a:rPr>
              <a:t>Fallingwater</a:t>
            </a:r>
            <a:r>
              <a:rPr lang="en-US" sz="2800" dirty="0" smtClean="0">
                <a:hlinkClick r:id="rId4"/>
              </a:rPr>
              <a:t> House Frank Lloyd Wright</a:t>
            </a:r>
            <a:r>
              <a:rPr lang="en-US" sz="2800" dirty="0" smtClean="0"/>
              <a:t> </a:t>
            </a:r>
            <a:endParaRPr lang="en-US" sz="2800" dirty="0"/>
          </a:p>
          <a:p>
            <a:pPr marL="0" indent="0">
              <a:buNone/>
            </a:pPr>
            <a:endParaRPr lang="en-US" sz="3000" dirty="0" smtClean="0"/>
          </a:p>
        </p:txBody>
      </p:sp>
      <p:sp>
        <p:nvSpPr>
          <p:cNvPr id="2" name="Footer Placeholder 1"/>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8</a:t>
            </a:fld>
            <a:endParaRPr lang="en-US" dirty="0"/>
          </a:p>
        </p:txBody>
      </p:sp>
      <p:pic>
        <p:nvPicPr>
          <p:cNvPr id="3" name="bC9ipWcYnQc"/>
          <p:cNvPicPr>
            <a:picLocks noRot="1" noChangeAspect="1"/>
          </p:cNvPicPr>
          <p:nvPr>
            <a:videoFile r:link="rId1"/>
          </p:nvPr>
        </p:nvPicPr>
        <p:blipFill>
          <a:blip r:embed="rId5"/>
          <a:stretch>
            <a:fillRect/>
          </a:stretch>
        </p:blipFill>
        <p:spPr>
          <a:xfrm>
            <a:off x="580876" y="1219200"/>
            <a:ext cx="8105924" cy="4559582"/>
          </a:xfrm>
          <a:prstGeom prst="rect">
            <a:avLst/>
          </a:prstGeom>
        </p:spPr>
      </p:pic>
    </p:spTree>
    <p:extLst>
      <p:ext uri="{BB962C8B-B14F-4D97-AF65-F5344CB8AC3E}">
        <p14:creationId xmlns:p14="http://schemas.microsoft.com/office/powerpoint/2010/main" val="12237504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The Pursuit of Excellence</a:t>
            </a:r>
            <a:endParaRPr lang="en-IN" sz="4000" b="1" dirty="0"/>
          </a:p>
        </p:txBody>
      </p:sp>
      <p:sp>
        <p:nvSpPr>
          <p:cNvPr id="4" name="Content Placeholder 3"/>
          <p:cNvSpPr>
            <a:spLocks noGrp="1"/>
          </p:cNvSpPr>
          <p:nvPr>
            <p:ph idx="1"/>
          </p:nvPr>
        </p:nvSpPr>
        <p:spPr/>
        <p:txBody>
          <a:bodyPr>
            <a:normAutofit/>
          </a:bodyPr>
          <a:lstStyle/>
          <a:p>
            <a:pPr marL="0" indent="0">
              <a:buNone/>
            </a:pPr>
            <a:r>
              <a:rPr lang="en-US" sz="3200" dirty="0" smtClean="0"/>
              <a:t>Resonance</a:t>
            </a:r>
          </a:p>
          <a:p>
            <a:pPr lvl="0" hangingPunct="0"/>
            <a:r>
              <a:rPr lang="en-US" sz="3000" dirty="0" smtClean="0"/>
              <a:t>Cyclical </a:t>
            </a:r>
            <a:r>
              <a:rPr lang="en-US" sz="3000" dirty="0"/>
              <a:t>process that </a:t>
            </a:r>
            <a:r>
              <a:rPr lang="en-US" sz="3000" dirty="0" smtClean="0"/>
              <a:t>guides </a:t>
            </a:r>
            <a:r>
              <a:rPr lang="en-US" sz="3000" dirty="0"/>
              <a:t>development of excellence in many </a:t>
            </a:r>
            <a:r>
              <a:rPr lang="en-US" sz="3000" dirty="0" smtClean="0"/>
              <a:t>areas </a:t>
            </a:r>
            <a:r>
              <a:rPr lang="en-US" sz="3000" dirty="0"/>
              <a:t>of expertise</a:t>
            </a:r>
          </a:p>
          <a:p>
            <a:pPr hangingPunct="0"/>
            <a:r>
              <a:rPr lang="en-US" sz="3000" dirty="0"/>
              <a:t>Performance </a:t>
            </a:r>
            <a:r>
              <a:rPr lang="en-US" sz="3000" dirty="0" smtClean="0"/>
              <a:t>excellence byproduct of living life: 	</a:t>
            </a:r>
            <a:r>
              <a:rPr lang="en-US" sz="2800" dirty="0" smtClean="0">
                <a:solidFill>
                  <a:schemeClr val="tx1"/>
                </a:solidFill>
              </a:rPr>
              <a:t>Living </a:t>
            </a:r>
            <a:r>
              <a:rPr lang="en-US" sz="2800" dirty="0">
                <a:solidFill>
                  <a:schemeClr val="tx1"/>
                </a:solidFill>
              </a:rPr>
              <a:t>life in a way that people are fully </a:t>
            </a:r>
            <a:r>
              <a:rPr lang="en-US" sz="2800" dirty="0" smtClean="0">
                <a:solidFill>
                  <a:schemeClr val="tx1"/>
                </a:solidFill>
              </a:rPr>
              <a:t>	engaged </a:t>
            </a:r>
            <a:r>
              <a:rPr lang="en-US" sz="2800" dirty="0">
                <a:solidFill>
                  <a:schemeClr val="tx1"/>
                </a:solidFill>
              </a:rPr>
              <a:t>in what they </a:t>
            </a:r>
            <a:r>
              <a:rPr lang="en-US" sz="2800" dirty="0" smtClean="0">
                <a:solidFill>
                  <a:schemeClr val="tx1"/>
                </a:solidFill>
              </a:rPr>
              <a:t>do</a:t>
            </a:r>
            <a:endParaRPr lang="en-US" sz="3000" dirty="0"/>
          </a:p>
          <a:p>
            <a:pPr marL="0" indent="0">
              <a:buNone/>
            </a:pPr>
            <a:endParaRPr lang="en-IN" sz="30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9</a:t>
            </a:fld>
            <a:endParaRPr lang="en-US" dirty="0"/>
          </a:p>
        </p:txBody>
      </p:sp>
    </p:spTree>
    <p:extLst>
      <p:ext uri="{BB962C8B-B14F-4D97-AF65-F5344CB8AC3E}">
        <p14:creationId xmlns:p14="http://schemas.microsoft.com/office/powerpoint/2010/main" val="331736722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5524</TotalTime>
  <Words>5624</Words>
  <Application>Microsoft Office PowerPoint</Application>
  <PresentationFormat>On-screen Show (4:3)</PresentationFormat>
  <Paragraphs>674</Paragraphs>
  <Slides>44</Slides>
  <Notes>41</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Calibri Light</vt:lpstr>
      <vt:lpstr>Retrospect</vt:lpstr>
      <vt:lpstr>PowerPoint Presentation</vt:lpstr>
      <vt:lpstr>PowerPoint Presentation</vt:lpstr>
      <vt:lpstr>The Pursuit of Excellence</vt:lpstr>
      <vt:lpstr>The Pursuit of Excellence</vt:lpstr>
      <vt:lpstr>The Pursuit of Excellence</vt:lpstr>
      <vt:lpstr>The Pursuit of Excellence</vt:lpstr>
      <vt:lpstr>The Pursuit of Excellence</vt:lpstr>
      <vt:lpstr>The Pursuit of Excellence</vt:lpstr>
      <vt:lpstr>The Pursuit of Excellence</vt:lpstr>
      <vt:lpstr>The Pursuit of Excellence</vt:lpstr>
      <vt:lpstr>The Pursuit of Excellence</vt:lpstr>
      <vt:lpstr>The Pursuit of Excellence</vt:lpstr>
      <vt:lpstr>The Pursuit of Excellence</vt:lpstr>
      <vt:lpstr>The Pursuit of Excellence</vt:lpstr>
      <vt:lpstr>Aesthetics and the Good Life</vt:lpstr>
      <vt:lpstr>Aesthetics and the Good Life</vt:lpstr>
      <vt:lpstr>Aesthetics and the Good Life</vt:lpstr>
      <vt:lpstr>Aesthetics and the Good Life</vt:lpstr>
      <vt:lpstr>Aesthetics and the Good Life</vt:lpstr>
      <vt:lpstr>Aesthetics and the Good Life</vt:lpstr>
      <vt:lpstr>Aesthetics and the Good Life</vt:lpstr>
      <vt:lpstr>Aesthetics and the Good Life</vt:lpstr>
      <vt:lpstr>Aesthetics and the Good Life</vt:lpstr>
      <vt:lpstr>Aesthetics and the Good Life</vt:lpstr>
      <vt:lpstr>Aesthetics and the Good Life</vt:lpstr>
      <vt:lpstr>Aesthetics and the Good Life</vt:lpstr>
      <vt:lpstr>Aesthetics and the Good Life</vt:lpstr>
      <vt:lpstr>Aesthetics and the Good Life</vt:lpstr>
      <vt:lpstr>Aesthetics and the Good Life</vt:lpstr>
      <vt:lpstr>Creativity</vt:lpstr>
      <vt:lpstr>Creativity</vt:lpstr>
      <vt:lpstr>Creativity</vt:lpstr>
      <vt:lpstr>Creativity</vt:lpstr>
      <vt:lpstr>Creativity</vt:lpstr>
      <vt:lpstr>Creativity</vt:lpstr>
      <vt:lpstr>Excellence vs Creativity</vt:lpstr>
      <vt:lpstr>Creativity</vt:lpstr>
      <vt:lpstr>Creativity</vt:lpstr>
      <vt:lpstr>Creativity</vt:lpstr>
      <vt:lpstr>Creativity</vt:lpstr>
      <vt:lpstr>Creativity</vt:lpstr>
      <vt:lpstr>Creativity</vt:lpstr>
      <vt:lpstr>Genius</vt:lpstr>
      <vt:lpstr>Genius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Ancheta, Katie</dc:creator>
  <cp:lastModifiedBy>Traver, Holly</cp:lastModifiedBy>
  <cp:revision>306</cp:revision>
  <dcterms:created xsi:type="dcterms:W3CDTF">2006-08-16T00:00:00Z</dcterms:created>
  <dcterms:modified xsi:type="dcterms:W3CDTF">2020-06-15T16:20:41Z</dcterms:modified>
</cp:coreProperties>
</file>